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9" r:id="rId1"/>
  </p:sldMasterIdLst>
  <p:notesMasterIdLst>
    <p:notesMasterId r:id="rId11"/>
  </p:notesMasterIdLst>
  <p:handoutMasterIdLst>
    <p:handoutMasterId r:id="rId12"/>
  </p:handoutMasterIdLst>
  <p:sldIdLst>
    <p:sldId id="267" r:id="rId2"/>
    <p:sldId id="259" r:id="rId3"/>
    <p:sldId id="261" r:id="rId4"/>
    <p:sldId id="268" r:id="rId5"/>
    <p:sldId id="272" r:id="rId6"/>
    <p:sldId id="269" r:id="rId7"/>
    <p:sldId id="270" r:id="rId8"/>
    <p:sldId id="265" r:id="rId9"/>
    <p:sldId id="271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3D3D3"/>
    <a:srgbClr val="BFC5CE"/>
    <a:srgbClr val="7FA357"/>
    <a:srgbClr val="E21A1A"/>
    <a:srgbClr val="606060"/>
    <a:srgbClr val="B0DCF4"/>
    <a:srgbClr val="A67D16"/>
    <a:srgbClr val="A949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4713" autoAdjust="0"/>
  </p:normalViewPr>
  <p:slideViewPr>
    <p:cSldViewPr snapToGrid="0">
      <p:cViewPr varScale="1">
        <p:scale>
          <a:sx n="147" d="100"/>
          <a:sy n="147" d="100"/>
        </p:scale>
        <p:origin x="-660" y="-96"/>
      </p:cViewPr>
      <p:guideLst>
        <p:guide orient="horz" pos="22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070" y="-108"/>
      </p:cViewPr>
      <p:guideLst>
        <p:guide orient="horz" pos="2880"/>
        <p:guide pos="2160"/>
      </p:guideLst>
    </p:cSldViewPr>
  </p:notesViewPr>
  <p:gridSpacing cx="1843430400" cy="1843430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69530B-C69C-463B-958D-57A63E0E7144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9FDA97-2AA1-42EC-986D-C9DDE2964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6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57A211-8EE2-40BE-A5CE-5DE223E4A784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01F288-F8DF-420A-BF59-D95BDA91C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35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1F288-F8DF-420A-BF59-D95BDA91C4C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82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588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>
                <a:solidFill>
                  <a:srgbClr val="FFFFFF"/>
                </a:solidFill>
                <a:latin typeface="Verdana" pitchFamily="34" charset="0"/>
              </a:rPr>
              <a:t>Образец заголовка</a:t>
            </a:r>
            <a:endParaRPr lang="en-US" sz="22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1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0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1" y="3437382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8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95537" y="1437625"/>
            <a:ext cx="8529889" cy="329563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3528" y="2494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383619"/>
            <a:ext cx="1316459" cy="32668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408859"/>
            <a:ext cx="1316459" cy="324161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36700" y="1352278"/>
            <a:ext cx="420671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7640" y="1352278"/>
            <a:ext cx="419647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289803"/>
            <a:ext cx="1316459" cy="334292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26" y="128468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667250" y="128587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22"/>
          <p:cNvSpPr/>
          <p:nvPr userDrawn="1"/>
        </p:nvSpPr>
        <p:spPr>
          <a:xfrm>
            <a:off x="0" y="4875213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6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CABA6-66B7-4389-9440-D9E003C5E61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2FA7-B87A-4A9B-867E-86833757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25" r:id="rId12"/>
    <p:sldLayoutId id="2147484608" r:id="rId13"/>
    <p:sldLayoutId id="2147484609" r:id="rId14"/>
    <p:sldLayoutId id="2147484610" r:id="rId15"/>
    <p:sldLayoutId id="2147484611" r:id="rId16"/>
    <p:sldLayoutId id="2147484612" r:id="rId17"/>
    <p:sldLayoutId id="2147484613" r:id="rId18"/>
    <p:sldLayoutId id="2147484614" r:id="rId19"/>
    <p:sldLayoutId id="2147484615" r:id="rId20"/>
    <p:sldLayoutId id="2147484616" r:id="rId21"/>
    <p:sldLayoutId id="2147484626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itle 6"/>
          <p:cNvSpPr txBox="1">
            <a:spLocks/>
          </p:cNvSpPr>
          <p:nvPr/>
        </p:nvSpPr>
        <p:spPr>
          <a:xfrm>
            <a:off x="229071" y="2303194"/>
            <a:ext cx="8286776" cy="679450"/>
          </a:xfrm>
          <a:prstGeom prst="rect">
            <a:avLst/>
          </a:prstGeom>
        </p:spPr>
        <p:txBody>
          <a:bodyPr lIns="77864" tIns="38934" rIns="77864" bIns="38934">
            <a:norm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инициатора проекта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3463869"/>
            <a:ext cx="7358082" cy="66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1" name="TextBox 1"/>
          <p:cNvSpPr txBox="1">
            <a:spLocks noChangeArrowheads="1"/>
          </p:cNvSpPr>
          <p:nvPr/>
        </p:nvSpPr>
        <p:spPr bwMode="auto">
          <a:xfrm>
            <a:off x="1187624" y="3435846"/>
            <a:ext cx="68407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1800"/>
              </a:lnSpc>
            </a:pPr>
            <a:endParaRPr lang="ru-RU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ts val="18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Наименование проекта</a:t>
            </a:r>
            <a:endParaRPr lang="ru-RU"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254250" y="1708172"/>
            <a:ext cx="8286776" cy="679450"/>
          </a:xfrm>
          <a:prstGeom prst="rect">
            <a:avLst/>
          </a:prstGeom>
        </p:spPr>
        <p:txBody>
          <a:bodyPr lIns="77864" tIns="38934" rIns="77864" bIns="38934">
            <a:norm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проекта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1796602" y="31804"/>
            <a:ext cx="5908220" cy="588397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Оглавление и правила заполнения</a:t>
            </a:r>
            <a:endParaRPr kumimoji="0" lang="en-US" sz="2000" b="1" dirty="0" smtClean="0">
              <a:solidFill>
                <a:srgbClr val="FF0000"/>
              </a:solidFill>
              <a:ea typeface="Arial" pitchFamily="34" charset="0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244475" y="843558"/>
            <a:ext cx="3967485" cy="3744416"/>
          </a:xfrm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Резюме проекта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Продукт и решаемая проблема 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Рынок и конкуренция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Технологии, производство и активы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Инициаторы проекта: команда и контакты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(Финансовые </a:t>
            </a:r>
            <a:r>
              <a:rPr lang="ru-RU" sz="1400" b="1" dirty="0">
                <a:solidFill>
                  <a:srgbClr val="FF0000"/>
                </a:solidFill>
              </a:rPr>
              <a:t>прогнозы и экономика </a:t>
            </a:r>
            <a:r>
              <a:rPr lang="ru-RU" sz="1400" b="1" dirty="0" smtClean="0">
                <a:solidFill>
                  <a:srgbClr val="FF0000"/>
                </a:solidFill>
              </a:rPr>
              <a:t>проекта)</a:t>
            </a:r>
            <a:endParaRPr lang="ru-RU" sz="1400" b="1" dirty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ru-RU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11960" y="915566"/>
            <a:ext cx="4824536" cy="3522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tIns="144000" rIns="180000" bIns="144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заполнения: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заполнение каждого пункта (пункты, не применимые для проекта отмечаются фразой «не применимо»)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достоверной информации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минимальный интервал – одинарный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случае, если информация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неразместима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одном слайде допускается создание дополнительного слайда с аналогичным заголовком (не более одного)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бязательно указание ссылок на источники по приводимым сторонним оценкам, мнениям, либо обоснование методики расчета приводимых оценок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оценки приводятся в рублях </a:t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(с использованиям комфортного порядка значений) 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1789059" y="-52415"/>
            <a:ext cx="6587504" cy="768351"/>
          </a:xfrm>
        </p:spPr>
        <p:txBody>
          <a:bodyPr/>
          <a:lstStyle/>
          <a:p>
            <a:pPr eaLnBrk="1" hangingPunct="1"/>
            <a:r>
              <a:rPr kumimoji="0" lang="ru-RU" sz="2000" b="1" dirty="0" smtClean="0">
                <a:solidFill>
                  <a:srgbClr val="FF0000"/>
                </a:solidFill>
                <a:ea typeface="Arial" pitchFamily="34" charset="0"/>
              </a:rPr>
              <a:t>Резюме проекта</a:t>
            </a:r>
            <a:endParaRPr kumimoji="0" lang="en-US" sz="2000" b="1" dirty="0" smtClean="0">
              <a:solidFill>
                <a:srgbClr val="FF0000"/>
              </a:solidFill>
              <a:ea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2265343"/>
            <a:ext cx="45365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5725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Тип инновационного проекта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инновационного производства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расширение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модернизация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существующего производства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перевооружение производства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инфраструктурных центров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производственная безопасность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Экологическая безопасность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социально-значимый проект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прочие (указать)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96" y="3248025"/>
            <a:ext cx="453650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5725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Область внедрения результатов проекта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системы управления перевозочным процессом и использование транспортной логистики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модернизация и развитие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подвижного состава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системы управления и обеспечения безопасности движения поездов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инфраструктуры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системы высокоскоростного движения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экономической эффективности основной деятельности ОАО «РЖД»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надежности работы и увеличение эксплуатационного ресурса технических средств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прочие (указать)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771525"/>
            <a:ext cx="437877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Краткое описание (аннотация) проекта: 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цели и суть проекта, его уникальность, конкретное применение результатов проекта и их конкурентные преимущества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505" y="1359039"/>
            <a:ext cx="44644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 (продукт) проекта: 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Технология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оборудование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промышленная продукция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сервисные и иные услуги</a:t>
            </a:r>
            <a:endParaRPr lang="en-US" sz="9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Краткая характеристика продукта, основные технико-экономические параметры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77152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Прогнозируемый/фактический экономический эффект: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1260931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Патентная защита основных технических решений проекта:</a:t>
            </a:r>
          </a:p>
          <a:p>
            <a:pPr marL="361950" lvl="2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Имеется патент/ поданы заявки на выдачу охранного документа/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имеется защита в режиме коммерческой тайны (ноу-хау)/ право на использование объектов получено на основе договора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2143125"/>
            <a:ext cx="45720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уровень и перспективность: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Превышает лучшие мировые образцы/соответствует лучшим мировым образцам/соответствует лучшим отечественным образцам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 относится к одному из перспективных направлений развития техники/к наиболее перспективному направлению развития данного вида техники/ к малоперспективному направлению техники/ другое (указать)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3294757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Степень готовности проекта:</a:t>
            </a:r>
          </a:p>
          <a:p>
            <a:pPr marL="361950" lvl="1" indent="180975">
              <a:buFont typeface="Arial" pitchFamily="34" charset="0"/>
              <a:buChar char="•"/>
            </a:pPr>
            <a:r>
              <a:rPr lang="ru-RU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Незавершенная стадия ОКР/завершенные опытно-конструкторские и экспериментальные исследования/ испытания опытного образца/ совершенствование отдельных элементов инновационного продукта при наличии проработанной технологии производства/ подготовлено производство/ ведется серийное производство/ другое (указать)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371975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Ожидаемые формы поддержки со стороны ОАО «РЖД», необходимые для реализации проекта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121" y="-9522"/>
            <a:ext cx="5600640" cy="669477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Продукт и решаемая проблема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674787"/>
            <a:ext cx="8678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будущего продукта (линейки продуктов), который будет разработан по результатам финансирования (если предполагается финансирование в т.ч. на продолжение / завершение разработки)</a:t>
            </a:r>
          </a:p>
          <a:p>
            <a:r>
              <a:rPr lang="ru-RU" sz="14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существующего продукта </a:t>
            </a:r>
            <a: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(линейки </a:t>
            </a:r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продуктов</a:t>
            </a:r>
            <a: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не </a:t>
            </a:r>
            <a: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предполагается финансирование </a:t>
            </a:r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1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продолжение / завершение </a:t>
            </a:r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разработки (продукт полностью готов)</a:t>
            </a:r>
          </a:p>
          <a:p>
            <a:endParaRPr lang="ru-RU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Общее описание продукта (конкретизация, что представляет из себя продукт)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технологии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Какие проблемы решает продукт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продукт решает описанные проблемы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преимущества продукта (функциональные, в т.ч. с указанием количественных параметров)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7575" y="4105275"/>
            <a:ext cx="555843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слайде желательно представить: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Фото Продукта (линейки Продуктов)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Схему / структуру Продукта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7268766"/>
              </p:ext>
            </p:extLst>
          </p:nvPr>
        </p:nvGraphicFramePr>
        <p:xfrm>
          <a:off x="657225" y="3409950"/>
          <a:ext cx="7621197" cy="62630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40399">
                  <a:extLst>
                    <a:ext uri="{9D8B030D-6E8A-4147-A177-3AD203B41FA5}">
                      <a16:colId xmlns="" xmlns:a16="http://schemas.microsoft.com/office/drawing/2014/main" val="1702989335"/>
                    </a:ext>
                  </a:extLst>
                </a:gridCol>
                <a:gridCol w="2540399">
                  <a:extLst>
                    <a:ext uri="{9D8B030D-6E8A-4147-A177-3AD203B41FA5}">
                      <a16:colId xmlns="" xmlns:a16="http://schemas.microsoft.com/office/drawing/2014/main" val="2054643054"/>
                    </a:ext>
                  </a:extLst>
                </a:gridCol>
                <a:gridCol w="2540399">
                  <a:extLst>
                    <a:ext uri="{9D8B030D-6E8A-4147-A177-3AD203B41FA5}">
                      <a16:colId xmlns="" xmlns:a16="http://schemas.microsoft.com/office/drawing/2014/main" val="4198173111"/>
                    </a:ext>
                  </a:extLst>
                </a:gridCol>
              </a:tblGrid>
              <a:tr h="3131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Актуальность</a:t>
                      </a:r>
                      <a:endParaRPr lang="ru-RU" sz="1400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Как решается</a:t>
                      </a:r>
                      <a:endParaRPr lang="ru-RU" sz="1400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9939471"/>
                  </a:ext>
                </a:extLst>
              </a:tr>
              <a:tr h="313153">
                <a:tc>
                  <a:txBody>
                    <a:bodyPr/>
                    <a:lstStyle/>
                    <a:p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465421"/>
                  </a:ext>
                </a:extLst>
              </a:tr>
            </a:tbl>
          </a:graphicData>
        </a:graphic>
      </p:graphicFrame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121" y="-9522"/>
            <a:ext cx="5600640" cy="669477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Подробное описание технологии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674787"/>
            <a:ext cx="8678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014" y="-18787"/>
            <a:ext cx="5481370" cy="694647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Рынок и конкуренция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6500" y="3514534"/>
            <a:ext cx="6276975" cy="10464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Желательный формат: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продукта / услуги с конкурентами – таблица по параметрам и оценкам 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Прогнозы развития рынка, выручки, возможной доли продукта (с указанием оценок) – график (внутренний и внешний рынок)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47936"/>
            <a:ext cx="888682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конкурирующих решений и конкурентных 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преимуществ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целевого продукта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текущего состояния разработок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конкурирующих решений, трендов и происходящих изменений (внутренний и внешний рынок)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Оценка рынка в стоимостном (рубли) или количественном (в единицах товара или количестве клиентов) выражении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рыночной ниши или ниш, в которых уже используется или может быть использован целевой продукт</a:t>
            </a:r>
            <a:endParaRPr lang="ru-RU" sz="12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Перечисление ключевых конкурентов и конкурентных преимуществ продукта: по функциональным и количественным характеристикам продукта (-ов), ценам, стоимости владения</a:t>
            </a:r>
          </a:p>
          <a:p>
            <a:pPr marL="627063" indent="-285750"/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95385" y="4579533"/>
            <a:ext cx="10873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Приведение ссылок на источники оценок, либо описание методики оценок – обязательно 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063" y="-34688"/>
            <a:ext cx="7763395" cy="710549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Технологии, производство, активы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7026" y="3480078"/>
            <a:ext cx="6134100" cy="14157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слайде желательно представить: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Схему технологического или производственного процесса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Указать назначение и значимость ключевых технологических и/или производственных модулей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Описать схему взаимоотношений основных участников технологического и/или производственного процесса, если применимо 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47937"/>
            <a:ext cx="902017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Какими технологическими, производственными или другими ключевыми активами располагает проект, технологическая схема производства (если применимо), технологическая платформа проекта (если применимо), нематериальные активы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технологии, технологической платформы и/или производственного процесса: схема построения, ключевые технологические и/или производственные модули, порядок организации работы по производству продукции и/или предоставлению услуг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ключевых производственных (оборудование и производственные мощности) и других значимых материальных активов проекта (склады, телекоммуникационные сети, др.), формы (собственность, аренда, др.) и условий их использования (стоимость и другие условия, если применимо)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ключевых партнеров проекта (технологических, производственных) по созданию и развитию технологий и условий работы с ними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Информация о местоположении материальных активов проекта </a:t>
            </a:r>
            <a:endParaRPr lang="en-US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Описание нематериальных активов: интеллектуальная собственность, лицензии, патенты, другие нематериальные активы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1789045" y="23853"/>
            <a:ext cx="6846079" cy="609007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Команда проекта и контакты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6782" y="1059582"/>
            <a:ext cx="2907706" cy="36625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слайде желательно указать: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Упоминание об реализованных ранее отдельными членами команды успешных проектах (запуск отдельных продуктов или сервисов, основание и развитие успешных компаний и бизнесов)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Образование и профессиональную квалификацию членов команды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пыт работы, в том числе в сфере деятельности проекта или смежной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35750"/>
            <a:ext cx="583264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Команда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Краткое резюме ключевых членов команды проекта/компании: 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Лидер проекта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директор (ключевой специалист по разработке / продукту / сервисам)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Бизнес-лидер (ключевой специалист по развитию бизнеса)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Специалисты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431654"/>
            <a:ext cx="5400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Контакты</a:t>
            </a:r>
          </a:p>
          <a:p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ФИО ответственного лица по проекту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Почтовый адрес компании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Телефон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Электронная почта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Веб-сайт компании (при наличии)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915566"/>
            <a:ext cx="5904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Инициаторы проекта: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компании и описание ее деятельности, продукции и достижений, и/или физические лица (основатели проекта и/или акционеры бизнеса), их достижения и роль в Проекте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0418" y="268412"/>
            <a:ext cx="6928062" cy="58044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Финансово-экономическое обоснование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4449" y="4042053"/>
            <a:ext cx="3914775" cy="7386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Информация может быть представлена в виде таблиц / диаграмм </a:t>
            </a:r>
            <a:b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(с указанием значений)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47937"/>
            <a:ext cx="818197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Экономика проекта</a:t>
            </a:r>
          </a:p>
          <a:p>
            <a:endParaRPr lang="ru-RU" sz="1400" dirty="0" smtClean="0"/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 финансовых потоков (доходы и расходы – инвестиционный период с поквартальной разбивкой, далее – по годам)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Годовой объем чистой прибыли проекта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Чистая текущая стоимость проекта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(NPV)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Внутренняя норма доходности проекта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(IRR)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Сроки окупаемости проекта (обычный и дисконтированный)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заемного финансирования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Ожидаемые эффекты для холдинга ОАО «РЖД»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Планируемые инвестиции ОАО «РЖД» в проект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87363" y="4941888"/>
            <a:ext cx="3733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Тема презентации 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XX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/ХХ/ХХ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07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Дополнительный слайд для компаний, располагающих коммерческими продуктами </a:t>
            </a:r>
            <a:endParaRPr lang="ru-RU" i="1" u="sn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1075</Words>
  <Application>Microsoft Office PowerPoint</Application>
  <PresentationFormat>Экран (16:9)</PresentationFormat>
  <Paragraphs>119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Специальное оформление</vt:lpstr>
      <vt:lpstr>Слайд 1</vt:lpstr>
      <vt:lpstr>Оглавление и правила заполнения</vt:lpstr>
      <vt:lpstr>Резюме проекта</vt:lpstr>
      <vt:lpstr>Продукт и решаемая проблема</vt:lpstr>
      <vt:lpstr>Подробное описание технологии</vt:lpstr>
      <vt:lpstr>Рынок и конкуренция</vt:lpstr>
      <vt:lpstr>Технологии, производство, активы</vt:lpstr>
      <vt:lpstr>Команда проекта и контакты</vt:lpstr>
      <vt:lpstr>Финансово-экономическое обоснование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cir_veretevsky</cp:lastModifiedBy>
  <cp:revision>335</cp:revision>
  <dcterms:created xsi:type="dcterms:W3CDTF">2011-05-23T14:04:51Z</dcterms:created>
  <dcterms:modified xsi:type="dcterms:W3CDTF">2021-12-09T10:30:21Z</dcterms:modified>
</cp:coreProperties>
</file>