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9" r:id="rId1"/>
  </p:sldMasterIdLst>
  <p:notesMasterIdLst>
    <p:notesMasterId r:id="rId11"/>
  </p:notesMasterIdLst>
  <p:handoutMasterIdLst>
    <p:handoutMasterId r:id="rId12"/>
  </p:handoutMasterIdLst>
  <p:sldIdLst>
    <p:sldId id="267" r:id="rId2"/>
    <p:sldId id="259" r:id="rId3"/>
    <p:sldId id="261" r:id="rId4"/>
    <p:sldId id="268" r:id="rId5"/>
    <p:sldId id="272" r:id="rId6"/>
    <p:sldId id="269" r:id="rId7"/>
    <p:sldId id="270" r:id="rId8"/>
    <p:sldId id="265" r:id="rId9"/>
    <p:sldId id="271" r:id="rId10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3D3D3"/>
    <a:srgbClr val="BFC5CE"/>
    <a:srgbClr val="7FA357"/>
    <a:srgbClr val="E21A1A"/>
    <a:srgbClr val="606060"/>
    <a:srgbClr val="B0DCF4"/>
    <a:srgbClr val="A67D16"/>
    <a:srgbClr val="A949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713" autoAdjust="0"/>
  </p:normalViewPr>
  <p:slideViewPr>
    <p:cSldViewPr snapToGrid="0">
      <p:cViewPr varScale="1">
        <p:scale>
          <a:sx n="147" d="100"/>
          <a:sy n="147" d="100"/>
        </p:scale>
        <p:origin x="-660" y="-96"/>
      </p:cViewPr>
      <p:guideLst>
        <p:guide orient="horz" pos="22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070" y="-108"/>
      </p:cViewPr>
      <p:guideLst>
        <p:guide orient="horz" pos="2880"/>
        <p:guide pos="2160"/>
      </p:guideLst>
    </p:cSldViewPr>
  </p:notesViewPr>
  <p:gridSpacing cx="1843430400" cy="1843430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69530B-C69C-463B-958D-57A63E0E7144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59FDA97-2AA1-42EC-986D-C9DDE2964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061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57A211-8EE2-40BE-A5CE-5DE223E4A784}" type="datetimeFigureOut">
              <a:rPr lang="ru-RU"/>
              <a:pPr>
                <a:defRPr/>
              </a:pPr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01F288-F8DF-420A-BF59-D95BDA91C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7358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01F288-F8DF-420A-BF59-D95BDA91C4C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882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890588" y="2517775"/>
            <a:ext cx="5513387" cy="5651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 eaLnBrk="0" hangingPunct="0">
              <a:defRPr/>
            </a:pPr>
            <a:r>
              <a:rPr lang="ru-RU" sz="2200">
                <a:solidFill>
                  <a:srgbClr val="FFFFFF"/>
                </a:solidFill>
                <a:latin typeface="Verdana" pitchFamily="34" charset="0"/>
              </a:rPr>
              <a:t>Образец заголовка</a:t>
            </a:r>
            <a:endParaRPr lang="en-US" sz="22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902401" y="4521200"/>
            <a:ext cx="4193157" cy="381396"/>
          </a:xfrm>
        </p:spPr>
        <p:txBody>
          <a:bodyPr anchor="b">
            <a:normAutofit/>
          </a:bodyPr>
          <a:lstStyle>
            <a:lvl1pPr>
              <a:buNone/>
              <a:defRPr sz="10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890030" y="2625757"/>
            <a:ext cx="5514509" cy="564404"/>
          </a:xfrm>
        </p:spPr>
        <p:txBody>
          <a:bodyPr/>
          <a:lstStyle>
            <a:lvl1pPr marL="0" marR="0" indent="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898321" y="3437382"/>
            <a:ext cx="5514509" cy="84873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568952" cy="8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244224" y="1354836"/>
            <a:ext cx="8529889" cy="3295634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395537" y="1437625"/>
            <a:ext cx="8529889" cy="329563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23528" y="249493"/>
            <a:ext cx="8543382" cy="76742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4224" y="1354836"/>
            <a:ext cx="7094790" cy="3295634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655" y="1383619"/>
            <a:ext cx="1316459" cy="3266852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229600" cy="8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4224" y="1354836"/>
            <a:ext cx="7094790" cy="32956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655" y="1408859"/>
            <a:ext cx="1316459" cy="3241611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229600" cy="8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4224" y="1354836"/>
            <a:ext cx="8529889" cy="3295634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236700" y="1352278"/>
            <a:ext cx="4206713" cy="327925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7640" y="1352278"/>
            <a:ext cx="4196473" cy="327925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30731" y="258893"/>
            <a:ext cx="8543382" cy="76742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655" y="1289803"/>
            <a:ext cx="1316459" cy="334292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rgbClr val="0066A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327026" y="1284685"/>
            <a:ext cx="4125913" cy="28336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4667250" y="1285875"/>
            <a:ext cx="4125913" cy="28336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30731" y="258893"/>
            <a:ext cx="8543382" cy="76742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/>
          <p:nvPr userDrawn="1"/>
        </p:nvSpPr>
        <p:spPr>
          <a:xfrm>
            <a:off x="0" y="0"/>
            <a:ext cx="9144000" cy="4865688"/>
          </a:xfrm>
          <a:prstGeom prst="rect">
            <a:avLst/>
          </a:prstGeom>
          <a:solidFill>
            <a:srgbClr val="BFC5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22"/>
          <p:cNvSpPr/>
          <p:nvPr userDrawn="1"/>
        </p:nvSpPr>
        <p:spPr>
          <a:xfrm>
            <a:off x="0" y="4875213"/>
            <a:ext cx="9144000" cy="26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0"/>
          <p:cNvGrpSpPr>
            <a:grpSpLocks noChangeAspect="1"/>
          </p:cNvGrpSpPr>
          <p:nvPr userDrawn="1"/>
        </p:nvGrpSpPr>
        <p:grpSpPr bwMode="auto">
          <a:xfrm>
            <a:off x="8496300" y="4948238"/>
            <a:ext cx="306388" cy="136525"/>
            <a:chOff x="5385680" y="6487509"/>
            <a:chExt cx="1039813" cy="461962"/>
          </a:xfrm>
        </p:grpSpPr>
        <p:sp>
          <p:nvSpPr>
            <p:cNvPr id="6" name="Freeform 27"/>
            <p:cNvSpPr>
              <a:spLocks/>
            </p:cNvSpPr>
            <p:nvPr userDrawn="1"/>
          </p:nvSpPr>
          <p:spPr bwMode="auto">
            <a:xfrm>
              <a:off x="6048359" y="6487509"/>
              <a:ext cx="377134" cy="343786"/>
            </a:xfrm>
            <a:custGeom>
              <a:avLst/>
              <a:gdLst>
                <a:gd name="T0" fmla="*/ 2147483647 w 1195"/>
                <a:gd name="T1" fmla="*/ 2147483647 h 1091"/>
                <a:gd name="T2" fmla="*/ 2147483647 w 1195"/>
                <a:gd name="T3" fmla="*/ 2147483647 h 1091"/>
                <a:gd name="T4" fmla="*/ 2147483647 w 1195"/>
                <a:gd name="T5" fmla="*/ 2147483647 h 1091"/>
                <a:gd name="T6" fmla="*/ 2147483647 w 1195"/>
                <a:gd name="T7" fmla="*/ 2147483647 h 1091"/>
                <a:gd name="T8" fmla="*/ 2147483647 w 1195"/>
                <a:gd name="T9" fmla="*/ 2147483647 h 1091"/>
                <a:gd name="T10" fmla="*/ 2147483647 w 1195"/>
                <a:gd name="T11" fmla="*/ 2147483647 h 1091"/>
                <a:gd name="T12" fmla="*/ 2147483647 w 1195"/>
                <a:gd name="T13" fmla="*/ 2147483647 h 1091"/>
                <a:gd name="T14" fmla="*/ 2147483647 w 1195"/>
                <a:gd name="T15" fmla="*/ 2147483647 h 1091"/>
                <a:gd name="T16" fmla="*/ 2147483647 w 1195"/>
                <a:gd name="T17" fmla="*/ 2147483647 h 1091"/>
                <a:gd name="T18" fmla="*/ 2147483647 w 1195"/>
                <a:gd name="T19" fmla="*/ 2147483647 h 1091"/>
                <a:gd name="T20" fmla="*/ 2147483647 w 1195"/>
                <a:gd name="T21" fmla="*/ 2147483647 h 1091"/>
                <a:gd name="T22" fmla="*/ 2147483647 w 1195"/>
                <a:gd name="T23" fmla="*/ 2147483647 h 1091"/>
                <a:gd name="T24" fmla="*/ 2147483647 w 1195"/>
                <a:gd name="T25" fmla="*/ 2147483647 h 1091"/>
                <a:gd name="T26" fmla="*/ 2147483647 w 1195"/>
                <a:gd name="T27" fmla="*/ 2147483647 h 1091"/>
                <a:gd name="T28" fmla="*/ 2147483647 w 1195"/>
                <a:gd name="T29" fmla="*/ 2147483647 h 1091"/>
                <a:gd name="T30" fmla="*/ 2147483647 w 1195"/>
                <a:gd name="T31" fmla="*/ 2147483647 h 1091"/>
                <a:gd name="T32" fmla="*/ 2147483647 w 1195"/>
                <a:gd name="T33" fmla="*/ 2147483647 h 1091"/>
                <a:gd name="T34" fmla="*/ 2147483647 w 1195"/>
                <a:gd name="T35" fmla="*/ 2147483647 h 1091"/>
                <a:gd name="T36" fmla="*/ 2147483647 w 1195"/>
                <a:gd name="T37" fmla="*/ 2147483647 h 1091"/>
                <a:gd name="T38" fmla="*/ 2147483647 w 1195"/>
                <a:gd name="T39" fmla="*/ 2147483647 h 1091"/>
                <a:gd name="T40" fmla="*/ 2147483647 w 1195"/>
                <a:gd name="T41" fmla="*/ 2147483647 h 1091"/>
                <a:gd name="T42" fmla="*/ 2147483647 w 1195"/>
                <a:gd name="T43" fmla="*/ 2147483647 h 1091"/>
                <a:gd name="T44" fmla="*/ 2147483647 w 1195"/>
                <a:gd name="T45" fmla="*/ 2147483647 h 1091"/>
                <a:gd name="T46" fmla="*/ 2147483647 w 1195"/>
                <a:gd name="T47" fmla="*/ 2147483647 h 1091"/>
                <a:gd name="T48" fmla="*/ 2147483647 w 1195"/>
                <a:gd name="T49" fmla="*/ 2147483647 h 1091"/>
                <a:gd name="T50" fmla="*/ 2147483647 w 1195"/>
                <a:gd name="T51" fmla="*/ 2147483647 h 1091"/>
                <a:gd name="T52" fmla="*/ 2147483647 w 1195"/>
                <a:gd name="T53" fmla="*/ 2147483647 h 1091"/>
                <a:gd name="T54" fmla="*/ 2147483647 w 1195"/>
                <a:gd name="T55" fmla="*/ 2147483647 h 1091"/>
                <a:gd name="T56" fmla="*/ 2147483647 w 1195"/>
                <a:gd name="T57" fmla="*/ 2147483647 h 1091"/>
                <a:gd name="T58" fmla="*/ 2147483647 w 1195"/>
                <a:gd name="T59" fmla="*/ 2147483647 h 1091"/>
                <a:gd name="T60" fmla="*/ 2147483647 w 1195"/>
                <a:gd name="T61" fmla="*/ 2147483647 h 1091"/>
                <a:gd name="T62" fmla="*/ 2147483647 w 1195"/>
                <a:gd name="T63" fmla="*/ 2147483647 h 1091"/>
                <a:gd name="T64" fmla="*/ 2147483647 w 1195"/>
                <a:gd name="T65" fmla="*/ 2147483647 h 1091"/>
                <a:gd name="T66" fmla="*/ 2147483647 w 1195"/>
                <a:gd name="T67" fmla="*/ 2147483647 h 1091"/>
                <a:gd name="T68" fmla="*/ 2147483647 w 1195"/>
                <a:gd name="T69" fmla="*/ 2147483647 h 1091"/>
                <a:gd name="T70" fmla="*/ 2147483647 w 1195"/>
                <a:gd name="T71" fmla="*/ 2147483647 h 1091"/>
                <a:gd name="T72" fmla="*/ 2147483647 w 1195"/>
                <a:gd name="T73" fmla="*/ 2147483647 h 1091"/>
                <a:gd name="T74" fmla="*/ 2147483647 w 1195"/>
                <a:gd name="T75" fmla="*/ 2147483647 h 1091"/>
                <a:gd name="T76" fmla="*/ 2147483647 w 1195"/>
                <a:gd name="T77" fmla="*/ 2147483647 h 1091"/>
                <a:gd name="T78" fmla="*/ 2147483647 w 1195"/>
                <a:gd name="T79" fmla="*/ 2147483647 h 1091"/>
                <a:gd name="T80" fmla="*/ 2147483647 w 1195"/>
                <a:gd name="T81" fmla="*/ 2147483647 h 1091"/>
                <a:gd name="T82" fmla="*/ 2147483647 w 1195"/>
                <a:gd name="T83" fmla="*/ 2147483647 h 1091"/>
                <a:gd name="T84" fmla="*/ 2147483647 w 1195"/>
                <a:gd name="T85" fmla="*/ 2147483647 h 1091"/>
                <a:gd name="T86" fmla="*/ 2147483647 w 1195"/>
                <a:gd name="T87" fmla="*/ 2147483647 h 1091"/>
                <a:gd name="T88" fmla="*/ 2147483647 w 1195"/>
                <a:gd name="T89" fmla="*/ 2147483647 h 1091"/>
                <a:gd name="T90" fmla="*/ 2147483647 w 1195"/>
                <a:gd name="T91" fmla="*/ 0 h 1091"/>
                <a:gd name="T92" fmla="*/ 2147483647 w 1195"/>
                <a:gd name="T93" fmla="*/ 2147483647 h 1091"/>
                <a:gd name="T94" fmla="*/ 2147483647 w 1195"/>
                <a:gd name="T95" fmla="*/ 2147483647 h 1091"/>
                <a:gd name="T96" fmla="*/ 2147483647 w 1195"/>
                <a:gd name="T97" fmla="*/ 2147483647 h 1091"/>
                <a:gd name="T98" fmla="*/ 2147483647 w 1195"/>
                <a:gd name="T99" fmla="*/ 2147483647 h 109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195" h="1091">
                  <a:moveTo>
                    <a:pt x="239" y="127"/>
                  </a:moveTo>
                  <a:lnTo>
                    <a:pt x="239" y="181"/>
                  </a:lnTo>
                  <a:lnTo>
                    <a:pt x="693" y="181"/>
                  </a:lnTo>
                  <a:lnTo>
                    <a:pt x="719" y="181"/>
                  </a:lnTo>
                  <a:lnTo>
                    <a:pt x="747" y="185"/>
                  </a:lnTo>
                  <a:lnTo>
                    <a:pt x="762" y="188"/>
                  </a:lnTo>
                  <a:lnTo>
                    <a:pt x="775" y="194"/>
                  </a:lnTo>
                  <a:lnTo>
                    <a:pt x="789" y="202"/>
                  </a:lnTo>
                  <a:lnTo>
                    <a:pt x="801" y="212"/>
                  </a:lnTo>
                  <a:lnTo>
                    <a:pt x="809" y="224"/>
                  </a:lnTo>
                  <a:lnTo>
                    <a:pt x="817" y="236"/>
                  </a:lnTo>
                  <a:lnTo>
                    <a:pt x="823" y="251"/>
                  </a:lnTo>
                  <a:lnTo>
                    <a:pt x="827" y="264"/>
                  </a:lnTo>
                  <a:lnTo>
                    <a:pt x="830" y="293"/>
                  </a:lnTo>
                  <a:lnTo>
                    <a:pt x="830" y="318"/>
                  </a:lnTo>
                  <a:lnTo>
                    <a:pt x="830" y="773"/>
                  </a:lnTo>
                  <a:lnTo>
                    <a:pt x="830" y="798"/>
                  </a:lnTo>
                  <a:lnTo>
                    <a:pt x="827" y="825"/>
                  </a:lnTo>
                  <a:lnTo>
                    <a:pt x="823" y="840"/>
                  </a:lnTo>
                  <a:lnTo>
                    <a:pt x="817" y="853"/>
                  </a:lnTo>
                  <a:lnTo>
                    <a:pt x="809" y="867"/>
                  </a:lnTo>
                  <a:lnTo>
                    <a:pt x="801" y="878"/>
                  </a:lnTo>
                  <a:lnTo>
                    <a:pt x="789" y="889"/>
                  </a:lnTo>
                  <a:lnTo>
                    <a:pt x="775" y="896"/>
                  </a:lnTo>
                  <a:lnTo>
                    <a:pt x="762" y="902"/>
                  </a:lnTo>
                  <a:lnTo>
                    <a:pt x="747" y="905"/>
                  </a:lnTo>
                  <a:lnTo>
                    <a:pt x="719" y="908"/>
                  </a:lnTo>
                  <a:lnTo>
                    <a:pt x="693" y="910"/>
                  </a:lnTo>
                  <a:lnTo>
                    <a:pt x="475" y="910"/>
                  </a:lnTo>
                  <a:lnTo>
                    <a:pt x="460" y="908"/>
                  </a:lnTo>
                  <a:lnTo>
                    <a:pt x="443" y="908"/>
                  </a:lnTo>
                  <a:lnTo>
                    <a:pt x="428" y="907"/>
                  </a:lnTo>
                  <a:lnTo>
                    <a:pt x="413" y="904"/>
                  </a:lnTo>
                  <a:lnTo>
                    <a:pt x="400" y="899"/>
                  </a:lnTo>
                  <a:lnTo>
                    <a:pt x="387" y="892"/>
                  </a:lnTo>
                  <a:lnTo>
                    <a:pt x="381" y="886"/>
                  </a:lnTo>
                  <a:lnTo>
                    <a:pt x="376" y="881"/>
                  </a:lnTo>
                  <a:lnTo>
                    <a:pt x="372" y="874"/>
                  </a:lnTo>
                  <a:lnTo>
                    <a:pt x="367" y="867"/>
                  </a:lnTo>
                  <a:lnTo>
                    <a:pt x="364" y="859"/>
                  </a:lnTo>
                  <a:lnTo>
                    <a:pt x="363" y="852"/>
                  </a:lnTo>
                  <a:lnTo>
                    <a:pt x="361" y="844"/>
                  </a:lnTo>
                  <a:lnTo>
                    <a:pt x="361" y="837"/>
                  </a:lnTo>
                  <a:lnTo>
                    <a:pt x="363" y="822"/>
                  </a:lnTo>
                  <a:lnTo>
                    <a:pt x="367" y="809"/>
                  </a:lnTo>
                  <a:lnTo>
                    <a:pt x="373" y="795"/>
                  </a:lnTo>
                  <a:lnTo>
                    <a:pt x="381" y="782"/>
                  </a:lnTo>
                  <a:lnTo>
                    <a:pt x="390" y="768"/>
                  </a:lnTo>
                  <a:lnTo>
                    <a:pt x="399" y="758"/>
                  </a:lnTo>
                  <a:lnTo>
                    <a:pt x="693" y="364"/>
                  </a:lnTo>
                  <a:lnTo>
                    <a:pt x="239" y="364"/>
                  </a:lnTo>
                  <a:lnTo>
                    <a:pt x="56" y="606"/>
                  </a:lnTo>
                  <a:lnTo>
                    <a:pt x="35" y="636"/>
                  </a:lnTo>
                  <a:lnTo>
                    <a:pt x="16" y="664"/>
                  </a:lnTo>
                  <a:lnTo>
                    <a:pt x="10" y="679"/>
                  </a:lnTo>
                  <a:lnTo>
                    <a:pt x="4" y="694"/>
                  </a:lnTo>
                  <a:lnTo>
                    <a:pt x="1" y="710"/>
                  </a:lnTo>
                  <a:lnTo>
                    <a:pt x="0" y="727"/>
                  </a:lnTo>
                  <a:lnTo>
                    <a:pt x="1" y="743"/>
                  </a:lnTo>
                  <a:lnTo>
                    <a:pt x="4" y="759"/>
                  </a:lnTo>
                  <a:lnTo>
                    <a:pt x="9" y="774"/>
                  </a:lnTo>
                  <a:lnTo>
                    <a:pt x="16" y="789"/>
                  </a:lnTo>
                  <a:lnTo>
                    <a:pt x="34" y="817"/>
                  </a:lnTo>
                  <a:lnTo>
                    <a:pt x="56" y="849"/>
                  </a:lnTo>
                  <a:lnTo>
                    <a:pt x="102" y="910"/>
                  </a:lnTo>
                  <a:lnTo>
                    <a:pt x="137" y="954"/>
                  </a:lnTo>
                  <a:lnTo>
                    <a:pt x="172" y="996"/>
                  </a:lnTo>
                  <a:lnTo>
                    <a:pt x="192" y="1015"/>
                  </a:lnTo>
                  <a:lnTo>
                    <a:pt x="211" y="1033"/>
                  </a:lnTo>
                  <a:lnTo>
                    <a:pt x="232" y="1048"/>
                  </a:lnTo>
                  <a:lnTo>
                    <a:pt x="254" y="1061"/>
                  </a:lnTo>
                  <a:lnTo>
                    <a:pt x="277" y="1070"/>
                  </a:lnTo>
                  <a:lnTo>
                    <a:pt x="302" y="1078"/>
                  </a:lnTo>
                  <a:lnTo>
                    <a:pt x="327" y="1084"/>
                  </a:lnTo>
                  <a:lnTo>
                    <a:pt x="355" y="1087"/>
                  </a:lnTo>
                  <a:lnTo>
                    <a:pt x="385" y="1090"/>
                  </a:lnTo>
                  <a:lnTo>
                    <a:pt x="416" y="1091"/>
                  </a:lnTo>
                  <a:lnTo>
                    <a:pt x="449" y="1091"/>
                  </a:lnTo>
                  <a:lnTo>
                    <a:pt x="485" y="1091"/>
                  </a:lnTo>
                  <a:lnTo>
                    <a:pt x="683" y="1091"/>
                  </a:lnTo>
                  <a:lnTo>
                    <a:pt x="728" y="1091"/>
                  </a:lnTo>
                  <a:lnTo>
                    <a:pt x="777" y="1090"/>
                  </a:lnTo>
                  <a:lnTo>
                    <a:pt x="802" y="1088"/>
                  </a:lnTo>
                  <a:lnTo>
                    <a:pt x="829" y="1085"/>
                  </a:lnTo>
                  <a:lnTo>
                    <a:pt x="856" y="1081"/>
                  </a:lnTo>
                  <a:lnTo>
                    <a:pt x="882" y="1076"/>
                  </a:lnTo>
                  <a:lnTo>
                    <a:pt x="908" y="1070"/>
                  </a:lnTo>
                  <a:lnTo>
                    <a:pt x="935" y="1063"/>
                  </a:lnTo>
                  <a:lnTo>
                    <a:pt x="961" y="1054"/>
                  </a:lnTo>
                  <a:lnTo>
                    <a:pt x="987" y="1043"/>
                  </a:lnTo>
                  <a:lnTo>
                    <a:pt x="1012" y="1030"/>
                  </a:lnTo>
                  <a:lnTo>
                    <a:pt x="1036" y="1015"/>
                  </a:lnTo>
                  <a:lnTo>
                    <a:pt x="1060" y="997"/>
                  </a:lnTo>
                  <a:lnTo>
                    <a:pt x="1080" y="977"/>
                  </a:lnTo>
                  <a:lnTo>
                    <a:pt x="1101" y="956"/>
                  </a:lnTo>
                  <a:lnTo>
                    <a:pt x="1119" y="932"/>
                  </a:lnTo>
                  <a:lnTo>
                    <a:pt x="1134" y="908"/>
                  </a:lnTo>
                  <a:lnTo>
                    <a:pt x="1147" y="884"/>
                  </a:lnTo>
                  <a:lnTo>
                    <a:pt x="1158" y="861"/>
                  </a:lnTo>
                  <a:lnTo>
                    <a:pt x="1167" y="835"/>
                  </a:lnTo>
                  <a:lnTo>
                    <a:pt x="1174" y="811"/>
                  </a:lnTo>
                  <a:lnTo>
                    <a:pt x="1180" y="786"/>
                  </a:lnTo>
                  <a:lnTo>
                    <a:pt x="1185" y="764"/>
                  </a:lnTo>
                  <a:lnTo>
                    <a:pt x="1189" y="740"/>
                  </a:lnTo>
                  <a:lnTo>
                    <a:pt x="1191" y="719"/>
                  </a:lnTo>
                  <a:lnTo>
                    <a:pt x="1194" y="698"/>
                  </a:lnTo>
                  <a:lnTo>
                    <a:pt x="1195" y="663"/>
                  </a:lnTo>
                  <a:lnTo>
                    <a:pt x="1195" y="636"/>
                  </a:lnTo>
                  <a:lnTo>
                    <a:pt x="1195" y="455"/>
                  </a:lnTo>
                  <a:lnTo>
                    <a:pt x="1195" y="426"/>
                  </a:lnTo>
                  <a:lnTo>
                    <a:pt x="1194" y="391"/>
                  </a:lnTo>
                  <a:lnTo>
                    <a:pt x="1191" y="371"/>
                  </a:lnTo>
                  <a:lnTo>
                    <a:pt x="1189" y="349"/>
                  </a:lnTo>
                  <a:lnTo>
                    <a:pt x="1185" y="327"/>
                  </a:lnTo>
                  <a:lnTo>
                    <a:pt x="1180" y="303"/>
                  </a:lnTo>
                  <a:lnTo>
                    <a:pt x="1174" y="279"/>
                  </a:lnTo>
                  <a:lnTo>
                    <a:pt x="1167" y="255"/>
                  </a:lnTo>
                  <a:lnTo>
                    <a:pt x="1158" y="230"/>
                  </a:lnTo>
                  <a:lnTo>
                    <a:pt x="1147" y="206"/>
                  </a:lnTo>
                  <a:lnTo>
                    <a:pt x="1134" y="181"/>
                  </a:lnTo>
                  <a:lnTo>
                    <a:pt x="1119" y="157"/>
                  </a:lnTo>
                  <a:lnTo>
                    <a:pt x="1101" y="135"/>
                  </a:lnTo>
                  <a:lnTo>
                    <a:pt x="1080" y="113"/>
                  </a:lnTo>
                  <a:lnTo>
                    <a:pt x="1060" y="93"/>
                  </a:lnTo>
                  <a:lnTo>
                    <a:pt x="1036" y="75"/>
                  </a:lnTo>
                  <a:lnTo>
                    <a:pt x="1012" y="61"/>
                  </a:lnTo>
                  <a:lnTo>
                    <a:pt x="987" y="47"/>
                  </a:lnTo>
                  <a:lnTo>
                    <a:pt x="961" y="37"/>
                  </a:lnTo>
                  <a:lnTo>
                    <a:pt x="935" y="26"/>
                  </a:lnTo>
                  <a:lnTo>
                    <a:pt x="908" y="19"/>
                  </a:lnTo>
                  <a:lnTo>
                    <a:pt x="882" y="13"/>
                  </a:lnTo>
                  <a:lnTo>
                    <a:pt x="856" y="8"/>
                  </a:lnTo>
                  <a:lnTo>
                    <a:pt x="829" y="5"/>
                  </a:lnTo>
                  <a:lnTo>
                    <a:pt x="802" y="3"/>
                  </a:lnTo>
                  <a:lnTo>
                    <a:pt x="777" y="1"/>
                  </a:lnTo>
                  <a:lnTo>
                    <a:pt x="728" y="0"/>
                  </a:lnTo>
                  <a:lnTo>
                    <a:pt x="683" y="0"/>
                  </a:lnTo>
                  <a:lnTo>
                    <a:pt x="367" y="0"/>
                  </a:lnTo>
                  <a:lnTo>
                    <a:pt x="344" y="0"/>
                  </a:lnTo>
                  <a:lnTo>
                    <a:pt x="318" y="3"/>
                  </a:lnTo>
                  <a:lnTo>
                    <a:pt x="305" y="7"/>
                  </a:lnTo>
                  <a:lnTo>
                    <a:pt x="293" y="11"/>
                  </a:lnTo>
                  <a:lnTo>
                    <a:pt x="281" y="19"/>
                  </a:lnTo>
                  <a:lnTo>
                    <a:pt x="269" y="29"/>
                  </a:lnTo>
                  <a:lnTo>
                    <a:pt x="259" y="41"/>
                  </a:lnTo>
                  <a:lnTo>
                    <a:pt x="251" y="53"/>
                  </a:lnTo>
                  <a:lnTo>
                    <a:pt x="245" y="66"/>
                  </a:lnTo>
                  <a:lnTo>
                    <a:pt x="242" y="78"/>
                  </a:lnTo>
                  <a:lnTo>
                    <a:pt x="239" y="104"/>
                  </a:lnTo>
                  <a:lnTo>
                    <a:pt x="239" y="127"/>
                  </a:lnTo>
                  <a:close/>
                </a:path>
              </a:pathLst>
            </a:custGeom>
            <a:solidFill>
              <a:srgbClr val="E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28"/>
            <p:cNvSpPr>
              <a:spLocks/>
            </p:cNvSpPr>
            <p:nvPr userDrawn="1"/>
          </p:nvSpPr>
          <p:spPr bwMode="auto">
            <a:xfrm>
              <a:off x="5773589" y="6605685"/>
              <a:ext cx="317871" cy="225609"/>
            </a:xfrm>
            <a:custGeom>
              <a:avLst/>
              <a:gdLst>
                <a:gd name="T0" fmla="*/ 2147483647 w 1002"/>
                <a:gd name="T1" fmla="*/ 0 h 727"/>
                <a:gd name="T2" fmla="*/ 2147483647 w 1002"/>
                <a:gd name="T3" fmla="*/ 0 h 727"/>
                <a:gd name="T4" fmla="*/ 2147483647 w 1002"/>
                <a:gd name="T5" fmla="*/ 2147483647 h 727"/>
                <a:gd name="T6" fmla="*/ 0 w 1002"/>
                <a:gd name="T7" fmla="*/ 2147483647 h 727"/>
                <a:gd name="T8" fmla="*/ 2147483647 w 1002"/>
                <a:gd name="T9" fmla="*/ 0 h 7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2" h="727">
                  <a:moveTo>
                    <a:pt x="546" y="0"/>
                  </a:moveTo>
                  <a:lnTo>
                    <a:pt x="1002" y="0"/>
                  </a:lnTo>
                  <a:lnTo>
                    <a:pt x="456" y="727"/>
                  </a:lnTo>
                  <a:lnTo>
                    <a:pt x="0" y="727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E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29"/>
            <p:cNvSpPr>
              <a:spLocks/>
            </p:cNvSpPr>
            <p:nvPr userDrawn="1"/>
          </p:nvSpPr>
          <p:spPr bwMode="auto">
            <a:xfrm>
              <a:off x="5385680" y="6605685"/>
              <a:ext cx="436399" cy="343786"/>
            </a:xfrm>
            <a:custGeom>
              <a:avLst/>
              <a:gdLst>
                <a:gd name="T0" fmla="*/ 0 w 1377"/>
                <a:gd name="T1" fmla="*/ 2147483647 h 1091"/>
                <a:gd name="T2" fmla="*/ 2147483647 w 1377"/>
                <a:gd name="T3" fmla="*/ 2147483647 h 1091"/>
                <a:gd name="T4" fmla="*/ 2147483647 w 1377"/>
                <a:gd name="T5" fmla="*/ 2147483647 h 1091"/>
                <a:gd name="T6" fmla="*/ 2147483647 w 1377"/>
                <a:gd name="T7" fmla="*/ 2147483647 h 1091"/>
                <a:gd name="T8" fmla="*/ 2147483647 w 1377"/>
                <a:gd name="T9" fmla="*/ 2147483647 h 1091"/>
                <a:gd name="T10" fmla="*/ 2147483647 w 1377"/>
                <a:gd name="T11" fmla="*/ 0 h 1091"/>
                <a:gd name="T12" fmla="*/ 2147483647 w 1377"/>
                <a:gd name="T13" fmla="*/ 0 h 1091"/>
                <a:gd name="T14" fmla="*/ 2147483647 w 1377"/>
                <a:gd name="T15" fmla="*/ 0 h 1091"/>
                <a:gd name="T16" fmla="*/ 2147483647 w 1377"/>
                <a:gd name="T17" fmla="*/ 2147483647 h 1091"/>
                <a:gd name="T18" fmla="*/ 2147483647 w 1377"/>
                <a:gd name="T19" fmla="*/ 2147483647 h 1091"/>
                <a:gd name="T20" fmla="*/ 2147483647 w 1377"/>
                <a:gd name="T21" fmla="*/ 2147483647 h 1091"/>
                <a:gd name="T22" fmla="*/ 2147483647 w 1377"/>
                <a:gd name="T23" fmla="*/ 2147483647 h 1091"/>
                <a:gd name="T24" fmla="*/ 2147483647 w 1377"/>
                <a:gd name="T25" fmla="*/ 2147483647 h 1091"/>
                <a:gd name="T26" fmla="*/ 2147483647 w 1377"/>
                <a:gd name="T27" fmla="*/ 2147483647 h 1091"/>
                <a:gd name="T28" fmla="*/ 2147483647 w 1377"/>
                <a:gd name="T29" fmla="*/ 2147483647 h 1091"/>
                <a:gd name="T30" fmla="*/ 2147483647 w 1377"/>
                <a:gd name="T31" fmla="*/ 2147483647 h 1091"/>
                <a:gd name="T32" fmla="*/ 2147483647 w 1377"/>
                <a:gd name="T33" fmla="*/ 2147483647 h 1091"/>
                <a:gd name="T34" fmla="*/ 2147483647 w 1377"/>
                <a:gd name="T35" fmla="*/ 2147483647 h 1091"/>
                <a:gd name="T36" fmla="*/ 2147483647 w 1377"/>
                <a:gd name="T37" fmla="*/ 2147483647 h 1091"/>
                <a:gd name="T38" fmla="*/ 2147483647 w 1377"/>
                <a:gd name="T39" fmla="*/ 2147483647 h 1091"/>
                <a:gd name="T40" fmla="*/ 2147483647 w 1377"/>
                <a:gd name="T41" fmla="*/ 2147483647 h 1091"/>
                <a:gd name="T42" fmla="*/ 2147483647 w 1377"/>
                <a:gd name="T43" fmla="*/ 2147483647 h 1091"/>
                <a:gd name="T44" fmla="*/ 2147483647 w 1377"/>
                <a:gd name="T45" fmla="*/ 2147483647 h 1091"/>
                <a:gd name="T46" fmla="*/ 2147483647 w 1377"/>
                <a:gd name="T47" fmla="*/ 2147483647 h 1091"/>
                <a:gd name="T48" fmla="*/ 2147483647 w 1377"/>
                <a:gd name="T49" fmla="*/ 2147483647 h 1091"/>
                <a:gd name="T50" fmla="*/ 2147483647 w 1377"/>
                <a:gd name="T51" fmla="*/ 2147483647 h 1091"/>
                <a:gd name="T52" fmla="*/ 2147483647 w 1377"/>
                <a:gd name="T53" fmla="*/ 2147483647 h 1091"/>
                <a:gd name="T54" fmla="*/ 2147483647 w 1377"/>
                <a:gd name="T55" fmla="*/ 2147483647 h 1091"/>
                <a:gd name="T56" fmla="*/ 2147483647 w 1377"/>
                <a:gd name="T57" fmla="*/ 2147483647 h 1091"/>
                <a:gd name="T58" fmla="*/ 2147483647 w 1377"/>
                <a:gd name="T59" fmla="*/ 2147483647 h 1091"/>
                <a:gd name="T60" fmla="*/ 2147483647 w 1377"/>
                <a:gd name="T61" fmla="*/ 2147483647 h 1091"/>
                <a:gd name="T62" fmla="*/ 2147483647 w 1377"/>
                <a:gd name="T63" fmla="*/ 2147483647 h 1091"/>
                <a:gd name="T64" fmla="*/ 2147483647 w 1377"/>
                <a:gd name="T65" fmla="*/ 2147483647 h 1091"/>
                <a:gd name="T66" fmla="*/ 2147483647 w 1377"/>
                <a:gd name="T67" fmla="*/ 2147483647 h 1091"/>
                <a:gd name="T68" fmla="*/ 0 w 1377"/>
                <a:gd name="T69" fmla="*/ 2147483647 h 109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377" h="1091">
                  <a:moveTo>
                    <a:pt x="0" y="128"/>
                  </a:moveTo>
                  <a:lnTo>
                    <a:pt x="0" y="104"/>
                  </a:lnTo>
                  <a:lnTo>
                    <a:pt x="3" y="79"/>
                  </a:lnTo>
                  <a:lnTo>
                    <a:pt x="7" y="65"/>
                  </a:lnTo>
                  <a:lnTo>
                    <a:pt x="12" y="53"/>
                  </a:lnTo>
                  <a:lnTo>
                    <a:pt x="19" y="42"/>
                  </a:lnTo>
                  <a:lnTo>
                    <a:pt x="30" y="30"/>
                  </a:lnTo>
                  <a:lnTo>
                    <a:pt x="42" y="19"/>
                  </a:lnTo>
                  <a:lnTo>
                    <a:pt x="53" y="12"/>
                  </a:lnTo>
                  <a:lnTo>
                    <a:pt x="67" y="6"/>
                  </a:lnTo>
                  <a:lnTo>
                    <a:pt x="79" y="3"/>
                  </a:lnTo>
                  <a:lnTo>
                    <a:pt x="104" y="0"/>
                  </a:lnTo>
                  <a:lnTo>
                    <a:pt x="128" y="0"/>
                  </a:lnTo>
                  <a:lnTo>
                    <a:pt x="892" y="0"/>
                  </a:lnTo>
                  <a:lnTo>
                    <a:pt x="927" y="0"/>
                  </a:lnTo>
                  <a:lnTo>
                    <a:pt x="960" y="0"/>
                  </a:lnTo>
                  <a:lnTo>
                    <a:pt x="991" y="1"/>
                  </a:lnTo>
                  <a:lnTo>
                    <a:pt x="1021" y="3"/>
                  </a:lnTo>
                  <a:lnTo>
                    <a:pt x="1048" y="6"/>
                  </a:lnTo>
                  <a:lnTo>
                    <a:pt x="1075" y="12"/>
                  </a:lnTo>
                  <a:lnTo>
                    <a:pt x="1099" y="19"/>
                  </a:lnTo>
                  <a:lnTo>
                    <a:pt x="1122" y="30"/>
                  </a:lnTo>
                  <a:lnTo>
                    <a:pt x="1145" y="42"/>
                  </a:lnTo>
                  <a:lnTo>
                    <a:pt x="1166" y="58"/>
                  </a:lnTo>
                  <a:lnTo>
                    <a:pt x="1185" y="74"/>
                  </a:lnTo>
                  <a:lnTo>
                    <a:pt x="1204" y="94"/>
                  </a:lnTo>
                  <a:lnTo>
                    <a:pt x="1240" y="137"/>
                  </a:lnTo>
                  <a:lnTo>
                    <a:pt x="1274" y="181"/>
                  </a:lnTo>
                  <a:lnTo>
                    <a:pt x="1320" y="242"/>
                  </a:lnTo>
                  <a:lnTo>
                    <a:pt x="1343" y="272"/>
                  </a:lnTo>
                  <a:lnTo>
                    <a:pt x="1361" y="302"/>
                  </a:lnTo>
                  <a:lnTo>
                    <a:pt x="1367" y="317"/>
                  </a:lnTo>
                  <a:lnTo>
                    <a:pt x="1372" y="331"/>
                  </a:lnTo>
                  <a:lnTo>
                    <a:pt x="1375" y="346"/>
                  </a:lnTo>
                  <a:lnTo>
                    <a:pt x="1377" y="363"/>
                  </a:lnTo>
                  <a:lnTo>
                    <a:pt x="1375" y="379"/>
                  </a:lnTo>
                  <a:lnTo>
                    <a:pt x="1372" y="395"/>
                  </a:lnTo>
                  <a:lnTo>
                    <a:pt x="1367" y="410"/>
                  </a:lnTo>
                  <a:lnTo>
                    <a:pt x="1359" y="425"/>
                  </a:lnTo>
                  <a:lnTo>
                    <a:pt x="1341" y="455"/>
                  </a:lnTo>
                  <a:lnTo>
                    <a:pt x="1320" y="485"/>
                  </a:lnTo>
                  <a:lnTo>
                    <a:pt x="1137" y="727"/>
                  </a:lnTo>
                  <a:lnTo>
                    <a:pt x="682" y="727"/>
                  </a:lnTo>
                  <a:lnTo>
                    <a:pt x="978" y="333"/>
                  </a:lnTo>
                  <a:lnTo>
                    <a:pt x="987" y="321"/>
                  </a:lnTo>
                  <a:lnTo>
                    <a:pt x="996" y="309"/>
                  </a:lnTo>
                  <a:lnTo>
                    <a:pt x="1003" y="296"/>
                  </a:lnTo>
                  <a:lnTo>
                    <a:pt x="1009" y="282"/>
                  </a:lnTo>
                  <a:lnTo>
                    <a:pt x="1014" y="268"/>
                  </a:lnTo>
                  <a:lnTo>
                    <a:pt x="1015" y="253"/>
                  </a:lnTo>
                  <a:lnTo>
                    <a:pt x="1015" y="245"/>
                  </a:lnTo>
                  <a:lnTo>
                    <a:pt x="1014" y="238"/>
                  </a:lnTo>
                  <a:lnTo>
                    <a:pt x="1012" y="230"/>
                  </a:lnTo>
                  <a:lnTo>
                    <a:pt x="1009" y="223"/>
                  </a:lnTo>
                  <a:lnTo>
                    <a:pt x="1005" y="216"/>
                  </a:lnTo>
                  <a:lnTo>
                    <a:pt x="1000" y="210"/>
                  </a:lnTo>
                  <a:lnTo>
                    <a:pt x="994" y="204"/>
                  </a:lnTo>
                  <a:lnTo>
                    <a:pt x="990" y="199"/>
                  </a:lnTo>
                  <a:lnTo>
                    <a:pt x="976" y="192"/>
                  </a:lnTo>
                  <a:lnTo>
                    <a:pt x="963" y="186"/>
                  </a:lnTo>
                  <a:lnTo>
                    <a:pt x="948" y="183"/>
                  </a:lnTo>
                  <a:lnTo>
                    <a:pt x="932" y="181"/>
                  </a:lnTo>
                  <a:lnTo>
                    <a:pt x="917" y="181"/>
                  </a:lnTo>
                  <a:lnTo>
                    <a:pt x="902" y="181"/>
                  </a:lnTo>
                  <a:lnTo>
                    <a:pt x="546" y="181"/>
                  </a:lnTo>
                  <a:lnTo>
                    <a:pt x="546" y="1091"/>
                  </a:lnTo>
                  <a:lnTo>
                    <a:pt x="181" y="1091"/>
                  </a:lnTo>
                  <a:lnTo>
                    <a:pt x="181" y="181"/>
                  </a:lnTo>
                  <a:lnTo>
                    <a:pt x="0" y="181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E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219573" y="1809637"/>
            <a:ext cx="7772400" cy="112514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CABA6-66B7-4389-9440-D9E003C5E619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2FA7-B87A-4A9B-867E-86833757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31" r:id="rId2"/>
    <p:sldLayoutId id="2147484632" r:id="rId3"/>
    <p:sldLayoutId id="2147484633" r:id="rId4"/>
    <p:sldLayoutId id="214748463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640" r:id="rId11"/>
    <p:sldLayoutId id="2147484625" r:id="rId12"/>
    <p:sldLayoutId id="2147484608" r:id="rId13"/>
    <p:sldLayoutId id="2147484609" r:id="rId14"/>
    <p:sldLayoutId id="2147484610" r:id="rId15"/>
    <p:sldLayoutId id="2147484611" r:id="rId16"/>
    <p:sldLayoutId id="2147484612" r:id="rId17"/>
    <p:sldLayoutId id="2147484613" r:id="rId18"/>
    <p:sldLayoutId id="2147484614" r:id="rId19"/>
    <p:sldLayoutId id="2147484615" r:id="rId20"/>
    <p:sldLayoutId id="2147484616" r:id="rId21"/>
    <p:sldLayoutId id="2147484626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itle 6"/>
          <p:cNvSpPr txBox="1">
            <a:spLocks/>
          </p:cNvSpPr>
          <p:nvPr/>
        </p:nvSpPr>
        <p:spPr>
          <a:xfrm>
            <a:off x="229071" y="2303194"/>
            <a:ext cx="8286776" cy="679450"/>
          </a:xfrm>
          <a:prstGeom prst="rect">
            <a:avLst/>
          </a:prstGeom>
        </p:spPr>
        <p:txBody>
          <a:bodyPr lIns="77864" tIns="38934" rIns="77864" bIns="38934">
            <a:normAutofit/>
          </a:bodyPr>
          <a:lstStyle/>
          <a:p>
            <a:pPr eaLnBrk="1" fontAlgn="auto" hangingPunct="1">
              <a:spcAft>
                <a:spcPts val="600"/>
              </a:spcAft>
              <a:defRPr/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Наименование инициатора проекта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3463869"/>
            <a:ext cx="7358082" cy="66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1" name="TextBox 1"/>
          <p:cNvSpPr txBox="1">
            <a:spLocks noChangeArrowheads="1"/>
          </p:cNvSpPr>
          <p:nvPr/>
        </p:nvSpPr>
        <p:spPr bwMode="auto">
          <a:xfrm>
            <a:off x="1187624" y="3435846"/>
            <a:ext cx="684076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ts val="1800"/>
              </a:lnSpc>
            </a:pPr>
            <a:endParaRPr lang="ru-RU" sz="12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ts val="1800"/>
              </a:lnSpc>
            </a:pPr>
            <a:r>
              <a:rPr lang="ru-RU" sz="1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Наименование проекта</a:t>
            </a:r>
            <a:endParaRPr lang="ru-RU" sz="1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  <p:sp>
        <p:nvSpPr>
          <p:cNvPr id="9" name="Subtitle 6"/>
          <p:cNvSpPr txBox="1">
            <a:spLocks/>
          </p:cNvSpPr>
          <p:nvPr/>
        </p:nvSpPr>
        <p:spPr>
          <a:xfrm>
            <a:off x="254250" y="1708172"/>
            <a:ext cx="8286776" cy="679450"/>
          </a:xfrm>
          <a:prstGeom prst="rect">
            <a:avLst/>
          </a:prstGeom>
        </p:spPr>
        <p:txBody>
          <a:bodyPr lIns="77864" tIns="38934" rIns="77864" bIns="38934">
            <a:normAutofit/>
          </a:bodyPr>
          <a:lstStyle/>
          <a:p>
            <a:pPr eaLnBrk="1" fontAlgn="auto" hangingPunct="1">
              <a:spcAft>
                <a:spcPts val="600"/>
              </a:spcAft>
              <a:defRPr/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Наименование проекта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2"/>
          <p:cNvSpPr>
            <a:spLocks noGrp="1"/>
          </p:cNvSpPr>
          <p:nvPr>
            <p:ph type="title"/>
          </p:nvPr>
        </p:nvSpPr>
        <p:spPr>
          <a:xfrm>
            <a:off x="1796602" y="31804"/>
            <a:ext cx="5908220" cy="588397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>Оглавление и правила заполнения</a:t>
            </a:r>
            <a:endParaRPr kumimoji="0" lang="en-US" sz="2000" b="1" dirty="0" smtClean="0">
              <a:solidFill>
                <a:srgbClr val="FF0000"/>
              </a:solidFill>
              <a:ea typeface="Arial" pitchFamily="34" charset="0"/>
            </a:endParaRP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244475" y="843558"/>
            <a:ext cx="3967485" cy="3744416"/>
          </a:xfrm>
        </p:spPr>
        <p:txBody>
          <a:bodyPr/>
          <a:lstStyle/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400" b="1" dirty="0" smtClean="0">
                <a:solidFill>
                  <a:srgbClr val="FF0000"/>
                </a:solidFill>
              </a:rPr>
              <a:t>Резюме проекта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400" b="1" dirty="0" smtClean="0">
                <a:solidFill>
                  <a:srgbClr val="FF0000"/>
                </a:solidFill>
              </a:rPr>
              <a:t>Продукт и решаемая проблема </a:t>
            </a: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400" b="1" dirty="0" smtClean="0">
                <a:solidFill>
                  <a:srgbClr val="FF0000"/>
                </a:solidFill>
              </a:rPr>
              <a:t>Рынок и конкуренция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400" b="1" dirty="0" smtClean="0">
                <a:solidFill>
                  <a:srgbClr val="FF0000"/>
                </a:solidFill>
              </a:rPr>
              <a:t>Технологии, производство и активы</a:t>
            </a: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400" b="1" dirty="0" smtClean="0">
                <a:solidFill>
                  <a:srgbClr val="FF0000"/>
                </a:solidFill>
              </a:rPr>
              <a:t>Инициаторы проекта: команда и контакты</a:t>
            </a: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400" b="1" dirty="0" smtClean="0">
                <a:solidFill>
                  <a:srgbClr val="FF0000"/>
                </a:solidFill>
              </a:rPr>
              <a:t>(Финансовые </a:t>
            </a:r>
            <a:r>
              <a:rPr lang="ru-RU" sz="1400" b="1" dirty="0">
                <a:solidFill>
                  <a:srgbClr val="FF0000"/>
                </a:solidFill>
              </a:rPr>
              <a:t>прогнозы и экономика </a:t>
            </a:r>
            <a:r>
              <a:rPr lang="ru-RU" sz="1400" b="1" dirty="0" smtClean="0">
                <a:solidFill>
                  <a:srgbClr val="FF0000"/>
                </a:solidFill>
              </a:rPr>
              <a:t>проекта)</a:t>
            </a:r>
            <a:endParaRPr lang="ru-RU" sz="1400" b="1" dirty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spcBef>
                <a:spcPts val="0"/>
              </a:spcBef>
              <a:buNone/>
            </a:pPr>
            <a:endParaRPr lang="ru-RU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11960" y="915566"/>
            <a:ext cx="4824536" cy="35224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0000" tIns="144000" rIns="180000" bIns="144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заполнения: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заполнение каждого пункта (пункты, не применимые для проекта отмечаются фразой «не применимо»)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предоставление достоверной информации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минимальный интервал – одинарный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случае, если информация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неразместима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на одном слайде допускается создание дополнительного слайда с аналогичным заголовком (не более одного)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бязательно указание ссылок на источники по приводимым сторонним оценкам, мнениям, либо обоснование методики расчета приводимых оценок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оценки приводятся в рублях </a:t>
            </a:r>
            <a:b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(с использованиям комфортного порядка значений) 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1789059" y="-52415"/>
            <a:ext cx="6587504" cy="768351"/>
          </a:xfrm>
        </p:spPr>
        <p:txBody>
          <a:bodyPr/>
          <a:lstStyle/>
          <a:p>
            <a:pPr eaLnBrk="1" hangingPunct="1"/>
            <a:r>
              <a:rPr kumimoji="0" lang="ru-RU" sz="2000" b="1" dirty="0" smtClean="0">
                <a:solidFill>
                  <a:srgbClr val="FF0000"/>
                </a:solidFill>
                <a:ea typeface="Arial" pitchFamily="34" charset="0"/>
              </a:rPr>
              <a:t>Резюме проекта</a:t>
            </a:r>
            <a:endParaRPr kumimoji="0" lang="en-US" sz="2000" b="1" dirty="0" smtClean="0">
              <a:solidFill>
                <a:srgbClr val="FF0000"/>
              </a:solidFill>
              <a:ea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2265343"/>
            <a:ext cx="45365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5725"/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Тип инновационного проекта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инновационного производства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расширение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модернизация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существующего производства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техническое перевооружение производства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инфраструктурных центров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производственная безопасность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Экологическая безопасность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социально-значимый проект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прочие (указать)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496" y="3248025"/>
            <a:ext cx="453650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5725"/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Область внедрения результатов проекта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системы управления перевозочным процессом и использование транспортной логистики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модернизация и развитие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подвижного состава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системы управления и обеспечения безопасности движения поездов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/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развитие инфраструктуры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развитие системы высокоскоростного движения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повышение экономической эффективности основной деятельности ОАО «РЖД»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повышение надежности работы и увеличение эксплуатационного ресурса технических средств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прочие (указать)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771525"/>
            <a:ext cx="437877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Краткое описание (аннотация) проекта: 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цели и суть проекта, его уникальность, конкретное применение результатов проекта и их конкурентные преимущества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7505" y="1359039"/>
            <a:ext cx="446449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 (продукт) проекта: 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Технология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оборудование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промышленная продукция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сервисные и иные услуги</a:t>
            </a:r>
            <a:endParaRPr lang="en-US" sz="9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Краткая характеристика продукта, основные технико-экономические параметры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77152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Прогнозируемый/фактический экономический эффект: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1260931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Патентная защита основных технических решений проекта:</a:t>
            </a:r>
          </a:p>
          <a:p>
            <a:pPr marL="361950" lvl="2" indent="180975">
              <a:buFont typeface="Arial" pitchFamily="34" charset="0"/>
              <a:buChar char="•"/>
            </a:pP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Имеется патент/ поданы заявки на выдачу охранного документа/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имеется защита в режиме коммерческой тайны (ноу-хау)/ право на использование объектов получено на основе договора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2143125"/>
            <a:ext cx="457200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Технический уровень и перспективность: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Превышает лучшие мировые образцы/соответствует лучшим мировым образцам/соответствует лучшим отечественным образцам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 относится к одному из перспективных направлений развития техники/к наиболее перспективному направлению развития данного вида техники/ к малоперспективному направлению техники/ другое (указать)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3294757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Степень готовности проекта:</a:t>
            </a:r>
          </a:p>
          <a:p>
            <a:pPr marL="361950" lvl="1" indent="180975">
              <a:buFont typeface="Arial" pitchFamily="34" charset="0"/>
              <a:buChar char="•"/>
            </a:pPr>
            <a:r>
              <a:rPr lang="ru-RU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Незавершенная стадия ОКР/завершенные опытно-конструкторские и экспериментальные исследования/ испытания опытного образца/ совершенствование отдельных элементов инновационного продукта при наличии проработанной технологии производства/ подготовлено производство/ ведется серийное производство/ другое (указать)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4371975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Ожидаемые формы поддержки со стороны ОАО «РЖД», необходимые для реализации проекта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121" y="-9522"/>
            <a:ext cx="5600640" cy="669477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Продукт и решаемая проблема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674787"/>
            <a:ext cx="8678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будущего продукта (линейки продуктов), который будет разработан по результатам финансирования (если предполагается финансирование в т.ч. на продолжение / завершение разработки)</a:t>
            </a:r>
          </a:p>
          <a:p>
            <a:r>
              <a:rPr lang="ru-RU" sz="1400" u="sng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существующего продукта </a:t>
            </a:r>
            <a:r>
              <a:rPr lang="ru-RU" sz="1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(линейки </a:t>
            </a:r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продуктов</a:t>
            </a:r>
            <a:r>
              <a:rPr lang="ru-RU" sz="1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</a:t>
            </a:r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не </a:t>
            </a:r>
            <a:r>
              <a:rPr lang="ru-RU" sz="1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предполагается финансирование </a:t>
            </a:r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1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продолжение / завершение </a:t>
            </a:r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разработки (продукт полностью готов)</a:t>
            </a:r>
          </a:p>
          <a:p>
            <a:endParaRPr lang="ru-RU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Общее описание продукта (конкретизация, что представляет из себя продукт)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технологии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Какие проблемы решает продукт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 продукт решает описанные проблемы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преимущества продукта (функциональные, в т.ч. с указанием количественных параметров)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7575" y="4105275"/>
            <a:ext cx="5558439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 слайде желательно представить: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Фото Продукта (линейки Продуктов)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Схему / структуру Продукта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7268766"/>
              </p:ext>
            </p:extLst>
          </p:nvPr>
        </p:nvGraphicFramePr>
        <p:xfrm>
          <a:off x="657225" y="3409950"/>
          <a:ext cx="7621197" cy="62630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40399">
                  <a:extLst>
                    <a:ext uri="{9D8B030D-6E8A-4147-A177-3AD203B41FA5}">
                      <a16:colId xmlns="" xmlns:a16="http://schemas.microsoft.com/office/drawing/2014/main" val="1702989335"/>
                    </a:ext>
                  </a:extLst>
                </a:gridCol>
                <a:gridCol w="2540399">
                  <a:extLst>
                    <a:ext uri="{9D8B030D-6E8A-4147-A177-3AD203B41FA5}">
                      <a16:colId xmlns="" xmlns:a16="http://schemas.microsoft.com/office/drawing/2014/main" val="2054643054"/>
                    </a:ext>
                  </a:extLst>
                </a:gridCol>
                <a:gridCol w="2540399">
                  <a:extLst>
                    <a:ext uri="{9D8B030D-6E8A-4147-A177-3AD203B41FA5}">
                      <a16:colId xmlns="" xmlns:a16="http://schemas.microsoft.com/office/drawing/2014/main" val="4198173111"/>
                    </a:ext>
                  </a:extLst>
                </a:gridCol>
              </a:tblGrid>
              <a:tr h="3131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Проблема</a:t>
                      </a:r>
                      <a:endParaRPr lang="ru-RU" sz="1400" dirty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Актуальность</a:t>
                      </a:r>
                      <a:endParaRPr lang="ru-RU" sz="1400" dirty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Как решается</a:t>
                      </a:r>
                      <a:endParaRPr lang="ru-RU" sz="1400" dirty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9939471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465421"/>
                  </a:ext>
                </a:extLst>
              </a:tr>
            </a:tbl>
          </a:graphicData>
        </a:graphic>
      </p:graphicFrame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121" y="-9522"/>
            <a:ext cx="5600640" cy="669477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Подробное описание технологии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674787"/>
            <a:ext cx="8678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014" y="-18787"/>
            <a:ext cx="5481370" cy="694647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Рынок и конкуренция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76500" y="3514534"/>
            <a:ext cx="6276975" cy="104644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Желательный формат: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продукта / услуги с конкурентами – таблица по параметрам и оценкам 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Прогнозы развития рынка, выручки, возможной доли продукта (с указанием оценок) – график (внутренний и внешний рынок)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747936"/>
            <a:ext cx="888682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конкурирующих решений и конкурентных 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преимуществ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целевого продукта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текущего состояния разработок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конкурирующих решений, трендов и происходящих изменений (внутренний и внешний рынок)</a:t>
            </a:r>
            <a:endParaRPr lang="ru-RU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Оценка рынка в стоимостном (рубли) или количественном (в единицах товара или количестве клиентов) выражении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рыночной ниши или ниш, в которых уже используется или может быть использован целевой продукт</a:t>
            </a:r>
            <a:endParaRPr lang="ru-RU" sz="12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Перечисление ключевых конкурентов и конкурентных преимуществ продукта: по функциональным и количественным характеристикам продукта (-ов), ценам, стоимости владения</a:t>
            </a:r>
          </a:p>
          <a:p>
            <a:pPr marL="627063" indent="-285750"/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95385" y="4579533"/>
            <a:ext cx="108732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Приведение ссылок на источники оценок, либо описание методики оценок – обязательно 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063" y="-34688"/>
            <a:ext cx="7763395" cy="710549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Технологии, производство, активы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7026" y="3480078"/>
            <a:ext cx="6134100" cy="141577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слайде желательно представить: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Схему технологического или производственного процесса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Указать назначение и значимость ключевых технологических и/или производственных модулей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Описать схему взаимоотношений основных участников технологического и/или производственного процесса, если применимо 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47937"/>
            <a:ext cx="902017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Какими технологическими, производственными или другими ключевыми активами располагает проект, технологическая схема производства (если применимо), технологическая платформа проекта (если применимо), нематериальные активы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технологии, технологической платформы и/или производственного процесса: схема построения, ключевые технологические и/или производственные модули, порядок организации работы по производству продукции и/или предоставлению услуг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ключевых производственных (оборудование и производственные мощности) и других значимых материальных активов проекта (склады, телекоммуникационные сети, др.), формы (собственность, аренда, др.) и условий их использования (стоимость и другие условия, если применимо)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ключевых партнеров проекта (технологических, производственных) по созданию и развитию технологий и условий работы с ними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Информация о местоположении материальных активов проекта 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Описание нематериальных активов: интеллектуальная собственность, лицензии, патенты, другие нематериальные активы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1789045" y="23853"/>
            <a:ext cx="6846079" cy="609007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>Команда проекта и контакты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56782" y="1059582"/>
            <a:ext cx="2907706" cy="36625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слайде желательно указать: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Упоминание об реализованных ранее отдельными членами команды успешных проектах (запуск отдельных продуктов или сервисов, основание и развитие успешных компаний и бизнесов)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Образование и профессиональную квалификацию членов команды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пыт работы, в том числе в сфере деятельности проекта или смежной деятельности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35750"/>
            <a:ext cx="583264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Команда</a:t>
            </a:r>
            <a:endParaRPr lang="ru-RU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Краткое резюме ключевых членов команды проекта/компании: 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Лидер проекта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Технический директор (ключевой специалист по разработке / продукту / сервисам)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Бизнес-лидер (ключевой специалист по развитию бизнеса)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Специалисты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431654"/>
            <a:ext cx="54006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Контакты</a:t>
            </a:r>
          </a:p>
          <a:p>
            <a:endParaRPr lang="ru-RU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ФИО ответственного лица по проекту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Почтовый адрес компании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Телефон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Электронная почта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Веб-сайт компании (при наличии)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915566"/>
            <a:ext cx="59046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Инициаторы проекта: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Название компании и описание ее деятельности, продукции и достижений, и/или физические лица (основатели проекта и/или акционеры бизнеса), их достижения и роль в Проекте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0418" y="268412"/>
            <a:ext cx="6928062" cy="580445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Финансово-экономическое обоснование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24449" y="4042053"/>
            <a:ext cx="3914775" cy="7386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Информация может быть представлена в виде таблиц / диаграмм </a:t>
            </a:r>
            <a:b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(с указанием значений)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747937"/>
            <a:ext cx="818197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Экономика проекта</a:t>
            </a:r>
          </a:p>
          <a:p>
            <a:endParaRPr lang="ru-RU" sz="1400" dirty="0" smtClean="0"/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План финансовых потоков (доходы и расходы – инвестиционный период с поквартальной разбивкой, далее – по годам)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Годовой объем чистой прибыли проекта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Чистая текущая стоимость проекта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(NPV)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Внутренняя норма доходности проекта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(IRR)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Сроки окупаемости проекта (обычный и дисконтированный)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заемного финансирования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Ожидаемые эффекты для холдинга ОАО «РЖД»</a:t>
            </a:r>
          </a:p>
          <a:p>
            <a:pPr marL="627063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Планируемые инвестиции ОАО «РЖД» в проект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87363" y="4941888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>
                <a:latin typeface="Verdana" pitchFamily="34" charset="0"/>
                <a:ea typeface="MS PGothic" pitchFamily="34" charset="-128"/>
              </a:rPr>
              <a:t>| 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Тема презентации </a:t>
            </a:r>
            <a:r>
              <a:rPr lang="en-US" sz="1000" dirty="0">
                <a:latin typeface="Verdana" pitchFamily="34" charset="0"/>
                <a:ea typeface="MS PGothic" pitchFamily="34" charset="-128"/>
              </a:rPr>
              <a:t>| XX</a:t>
            </a:r>
            <a:r>
              <a:rPr lang="ru-RU" sz="1000" dirty="0">
                <a:latin typeface="Verdana" pitchFamily="34" charset="0"/>
                <a:ea typeface="MS PGothic" pitchFamily="34" charset="-128"/>
              </a:rPr>
              <a:t>/ХХ/ХХ</a:t>
            </a:r>
            <a:endParaRPr lang="en-US" sz="1000" dirty="0">
              <a:latin typeface="Verdana" pitchFamily="34" charset="0"/>
              <a:ea typeface="MS PGothic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8707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/>
              <a:t>Дополнительный слайд для компаний, располагающих коммерческими продуктами </a:t>
            </a:r>
            <a:endParaRPr lang="ru-RU" i="1" u="sng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1075</Words>
  <Application>Microsoft Office PowerPoint</Application>
  <PresentationFormat>Экран (16:9)</PresentationFormat>
  <Paragraphs>119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Специальное оформление</vt:lpstr>
      <vt:lpstr>Слайд 1</vt:lpstr>
      <vt:lpstr>Оглавление и правила заполнения</vt:lpstr>
      <vt:lpstr>Резюме проекта</vt:lpstr>
      <vt:lpstr>Продукт и решаемая проблема</vt:lpstr>
      <vt:lpstr>Подробное описание технологии</vt:lpstr>
      <vt:lpstr>Рынок и конкуренция</vt:lpstr>
      <vt:lpstr>Технологии, производство, активы</vt:lpstr>
      <vt:lpstr>Команда проекта и контакты</vt:lpstr>
      <vt:lpstr>Финансово-экономическое обоснование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cir_veretevsky</cp:lastModifiedBy>
  <cp:revision>335</cp:revision>
  <dcterms:created xsi:type="dcterms:W3CDTF">2011-05-23T14:04:51Z</dcterms:created>
  <dcterms:modified xsi:type="dcterms:W3CDTF">2021-12-09T10:30:21Z</dcterms:modified>
</cp:coreProperties>
</file>