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32" r:id="rId2"/>
    <p:sldId id="687" r:id="rId3"/>
    <p:sldId id="868" r:id="rId4"/>
    <p:sldId id="688" r:id="rId5"/>
    <p:sldId id="851" r:id="rId6"/>
    <p:sldId id="692" r:id="rId7"/>
    <p:sldId id="874" r:id="rId8"/>
    <p:sldId id="863" r:id="rId9"/>
    <p:sldId id="875" r:id="rId10"/>
    <p:sldId id="697" r:id="rId11"/>
    <p:sldId id="698" r:id="rId12"/>
    <p:sldId id="699" r:id="rId13"/>
    <p:sldId id="701" r:id="rId14"/>
    <p:sldId id="703" r:id="rId15"/>
    <p:sldId id="704" r:id="rId16"/>
    <p:sldId id="708" r:id="rId17"/>
    <p:sldId id="740" r:id="rId18"/>
    <p:sldId id="744" r:id="rId19"/>
    <p:sldId id="824" r:id="rId20"/>
    <p:sldId id="837" r:id="rId21"/>
    <p:sldId id="778" r:id="rId22"/>
    <p:sldId id="853" r:id="rId23"/>
    <p:sldId id="854" r:id="rId24"/>
    <p:sldId id="787" r:id="rId25"/>
    <p:sldId id="789" r:id="rId26"/>
    <p:sldId id="791" r:id="rId27"/>
    <p:sldId id="841" r:id="rId28"/>
    <p:sldId id="842" r:id="rId29"/>
    <p:sldId id="843" r:id="rId30"/>
    <p:sldId id="869" r:id="rId31"/>
    <p:sldId id="846" r:id="rId32"/>
    <p:sldId id="845" r:id="rId33"/>
    <p:sldId id="847" r:id="rId34"/>
    <p:sldId id="848" r:id="rId35"/>
    <p:sldId id="864" r:id="rId36"/>
    <p:sldId id="801" r:id="rId37"/>
    <p:sldId id="799" r:id="rId38"/>
    <p:sldId id="834" r:id="rId39"/>
    <p:sldId id="811" r:id="rId40"/>
    <p:sldId id="812" r:id="rId41"/>
    <p:sldId id="820" r:id="rId42"/>
    <p:sldId id="860" r:id="rId43"/>
    <p:sldId id="870" r:id="rId44"/>
    <p:sldId id="872" r:id="rId45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D9B3"/>
    <a:srgbClr val="871F03"/>
    <a:srgbClr val="993300"/>
    <a:srgbClr val="497769"/>
    <a:srgbClr val="3B8552"/>
    <a:srgbClr val="FFCC99"/>
    <a:srgbClr val="CC3300"/>
    <a:srgbClr val="C1FFC1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4" autoAdjust="0"/>
    <p:restoredTop sz="97727" autoAdjust="0"/>
  </p:normalViewPr>
  <p:slideViewPr>
    <p:cSldViewPr>
      <p:cViewPr varScale="1">
        <p:scale>
          <a:sx n="73" d="100"/>
          <a:sy n="73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6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E979904-D960-4331-86AC-13C47F0B420F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2754A9-23DD-4627-ACC3-7320BA4C9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012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F5B94-D434-4397-A59E-C99034A4FCD1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0373-9AD8-4EDE-8259-F6AB3BBF4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8005-1C3B-46C2-ADCB-967F1CD836E4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2C1AA-60C2-4C0A-B356-7F2ECA8DB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413AA-FD65-445A-8053-8BDF6974BA18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DAEF7-A98A-49E1-AB8D-02A9C2BDC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71204-00AF-40AE-B58A-7C150AE5AC75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FFD0A-5164-4930-AD97-FFD31BB251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E217B-069E-4A73-976E-12C54A2949B8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6AB3-06E9-47ED-84C9-29FB0F546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417AF-0F93-467D-8F25-E0DF82F46571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FBBA6-EEF3-4127-A344-6678B1F5F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B6F7B-0078-482B-956D-DFB632DC042A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B70D-8B96-4172-BD9D-D33EBE410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DCC53-EB9C-487D-8063-09FF0FF8E041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F1912-A18B-4E97-9D2C-92D37FFBF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B1729-72D3-4E3D-BAED-B63CA05A5D66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75BED-ECF5-4F3C-8889-ABBBC00C2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3A07-35E8-444D-8515-6857978D00CF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65250-7A54-47E6-9F18-E729385693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BE029-3F98-4817-ABB9-6D193FDA0D1C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289E-B29C-4D63-9A32-87D2D95096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D6AD4F-2D38-4B9A-9F35-358A5D394E89}" type="datetimeFigureOut">
              <a:rPr lang="ru-RU"/>
              <a:pPr>
                <a:defRPr/>
              </a:pPr>
              <a:t>08.10.2019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E1BB54-67B3-4667-98B3-3AFD64946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42318" y="2004814"/>
            <a:ext cx="8722170" cy="2360290"/>
          </a:xfrm>
        </p:spPr>
        <p:txBody>
          <a:bodyPr/>
          <a:lstStyle/>
          <a:p>
            <a: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200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Прие</a:t>
            </a: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м на </a:t>
            </a:r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целевое обучение </a:t>
            </a: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по образовательным </a:t>
            </a:r>
            <a:r>
              <a:rPr lang="ru-RU" altLang="ru-RU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программам высшего образования </a:t>
            </a:r>
            <a:br>
              <a:rPr lang="ru-RU" altLang="ru-RU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</a:br>
            <a:endParaRPr lang="ru-RU" altLang="ru-RU" sz="3200" b="1" dirty="0" smtClean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38" name="Группа 2"/>
          <p:cNvGrpSpPr>
            <a:grpSpLocks/>
          </p:cNvGrpSpPr>
          <p:nvPr/>
        </p:nvGrpSpPr>
        <p:grpSpPr bwMode="auto">
          <a:xfrm>
            <a:off x="230188" y="419418"/>
            <a:ext cx="5929312" cy="144463"/>
            <a:chOff x="214313" y="642938"/>
            <a:chExt cx="5929312" cy="144462"/>
          </a:xfrm>
        </p:grpSpPr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214313" y="642938"/>
              <a:ext cx="5643562" cy="1588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357188" y="714376"/>
              <a:ext cx="5643562" cy="1587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500063" y="785812"/>
              <a:ext cx="5643562" cy="1588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4578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4579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4580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dirty="0">
                <a:cs typeface="Arial" charset="0"/>
              </a:rPr>
              <a:t>о целевом приеме 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528638" y="992188"/>
            <a:ext cx="8207375" cy="1014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/>
              <a:t>До вступления в силу Федерального закона № 337-ФЗ:</a:t>
            </a:r>
          </a:p>
          <a:p>
            <a:pPr algn="ctr"/>
            <a:r>
              <a:rPr lang="ru-RU" altLang="ru-RU" sz="2000" dirty="0"/>
              <a:t>при целевом приеме – 2 договора:</a:t>
            </a:r>
          </a:p>
          <a:p>
            <a:pPr algn="ctr"/>
            <a:r>
              <a:rPr lang="ru-RU" altLang="ru-RU" sz="2000" dirty="0"/>
              <a:t> </a:t>
            </a:r>
            <a:r>
              <a:rPr lang="ru-RU" altLang="ru-RU" sz="2000" dirty="0">
                <a:cs typeface="Arial" charset="0"/>
              </a:rPr>
              <a:t>договор о целевом обучении и договор о целевом приеме</a:t>
            </a:r>
            <a:endParaRPr lang="ru-RU" altLang="ru-RU" sz="2000" b="1" u="sng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4585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7669ACD-A50D-4920-BC44-D56C5E41813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82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 dirty="0"/>
              <a:t>при приеме на целевое обучение – </a:t>
            </a:r>
          </a:p>
          <a:p>
            <a:pPr algn="ctr"/>
            <a:r>
              <a:rPr lang="ru-RU" altLang="ru-RU" sz="2000" dirty="0"/>
              <a:t>1 договор – </a:t>
            </a:r>
            <a:r>
              <a:rPr lang="ru-RU" altLang="ru-RU" sz="2000" dirty="0">
                <a:cs typeface="Arial" charset="0"/>
              </a:rPr>
              <a:t>договор о целевом обучении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grpSp>
        <p:nvGrpSpPr>
          <p:cNvPr id="25602" name="Группа 7"/>
          <p:cNvGrpSpPr>
            <a:grpSpLocks/>
          </p:cNvGrpSpPr>
          <p:nvPr/>
        </p:nvGrpSpPr>
        <p:grpSpPr bwMode="auto">
          <a:xfrm>
            <a:off x="3779838" y="5037138"/>
            <a:ext cx="2087562" cy="1116012"/>
            <a:chOff x="2808288" y="2292350"/>
            <a:chExt cx="2654300" cy="104298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2808288" y="2292350"/>
              <a:ext cx="2624023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2808288" y="2292350"/>
              <a:ext cx="2654300" cy="1042988"/>
            </a:xfrm>
            <a:prstGeom prst="line">
              <a:avLst/>
            </a:pr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6D26629-B04D-43E4-BBE0-31DE3EA4E3A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2133600" y="3187700"/>
            <a:ext cx="2941638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400">
                <a:cs typeface="Arial" charset="0"/>
              </a:rPr>
              <a:t>Договор </a:t>
            </a:r>
          </a:p>
          <a:p>
            <a:r>
              <a:rPr lang="ru-RU" altLang="ru-RU" sz="2400">
                <a:cs typeface="Arial" charset="0"/>
              </a:rPr>
              <a:t>о целевом обучении</a:t>
            </a:r>
          </a:p>
        </p:txBody>
      </p:sp>
      <p:sp>
        <p:nvSpPr>
          <p:cNvPr id="25607" name="Text Box 9"/>
          <p:cNvSpPr txBox="1">
            <a:spLocks noChangeArrowheads="1"/>
          </p:cNvSpPr>
          <p:nvPr/>
        </p:nvSpPr>
        <p:spPr bwMode="auto">
          <a:xfrm>
            <a:off x="477838" y="46021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Заказчик</a:t>
            </a: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468313" y="2500313"/>
            <a:ext cx="3095625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Гражданин</a:t>
            </a:r>
          </a:p>
        </p:txBody>
      </p:sp>
      <p:sp>
        <p:nvSpPr>
          <p:cNvPr id="25609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1199357" y="3615531"/>
            <a:ext cx="1631950" cy="341313"/>
          </a:xfrm>
          <a:prstGeom prst="leftRightArrow">
            <a:avLst>
              <a:gd name="adj1" fmla="val 50000"/>
              <a:gd name="adj2" fmla="val 3464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/>
            <a:endParaRPr lang="ru-RU" sz="2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0" name="Двойная стрелка влево/вправо 29"/>
          <p:cNvSpPr/>
          <p:nvPr/>
        </p:nvSpPr>
        <p:spPr>
          <a:xfrm>
            <a:off x="3563938" y="4754563"/>
            <a:ext cx="2519362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3563938" y="5037138"/>
            <a:ext cx="2519362" cy="12001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dirty="0">
                <a:cs typeface="Arial" charset="0"/>
              </a:rPr>
              <a:t>о целевом приеме </a:t>
            </a:r>
          </a:p>
        </p:txBody>
      </p:sp>
      <p:sp>
        <p:nvSpPr>
          <p:cNvPr id="25612" name="Text Box 9"/>
          <p:cNvSpPr txBox="1">
            <a:spLocks noChangeArrowheads="1"/>
          </p:cNvSpPr>
          <p:nvPr/>
        </p:nvSpPr>
        <p:spPr bwMode="auto">
          <a:xfrm>
            <a:off x="6083300" y="4351338"/>
            <a:ext cx="2728913" cy="18018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>
                <a:cs typeface="Arial" charset="0"/>
              </a:rPr>
              <a:t>Вуз </a:t>
            </a:r>
          </a:p>
          <a:p>
            <a:pPr algn="ctr"/>
            <a:r>
              <a:rPr lang="ru-RU" altLang="ru-RU" sz="2000">
                <a:cs typeface="Arial" charset="0"/>
              </a:rPr>
              <a:t>(организация, осуществляющая образовательную деятельность)</a:t>
            </a:r>
            <a:endParaRPr lang="ru-RU" altLang="ru-RU" sz="3200">
              <a:cs typeface="Arial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1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9"/>
          <p:cNvSpPr txBox="1">
            <a:spLocks noChangeArrowheads="1"/>
          </p:cNvSpPr>
          <p:nvPr/>
        </p:nvSpPr>
        <p:spPr bwMode="auto">
          <a:xfrm>
            <a:off x="1187450" y="2678113"/>
            <a:ext cx="2489200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Договор </a:t>
            </a:r>
          </a:p>
          <a:p>
            <a:r>
              <a:rPr lang="ru-RU" altLang="ru-RU"/>
              <a:t>о целевом обучении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384550" y="3494088"/>
            <a:ext cx="735013" cy="3683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6627" name="Text Box 9"/>
          <p:cNvSpPr txBox="1">
            <a:spLocks noChangeArrowheads="1"/>
          </p:cNvSpPr>
          <p:nvPr/>
        </p:nvSpPr>
        <p:spPr bwMode="auto">
          <a:xfrm>
            <a:off x="188913" y="3494088"/>
            <a:ext cx="1809750" cy="3683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26628" name="Text Box 9"/>
          <p:cNvSpPr txBox="1">
            <a:spLocks noChangeArrowheads="1"/>
          </p:cNvSpPr>
          <p:nvPr/>
        </p:nvSpPr>
        <p:spPr bwMode="auto">
          <a:xfrm>
            <a:off x="203200" y="2236788"/>
            <a:ext cx="18192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3" name="Двойная стрелка влево/вправо 2"/>
          <p:cNvSpPr>
            <a:spLocks noChangeArrowheads="1"/>
          </p:cNvSpPr>
          <p:nvPr/>
        </p:nvSpPr>
        <p:spPr bwMode="auto">
          <a:xfrm rot="5400000">
            <a:off x="667544" y="2877344"/>
            <a:ext cx="844550" cy="341312"/>
          </a:xfrm>
          <a:prstGeom prst="leftRightArrow">
            <a:avLst>
              <a:gd name="adj1" fmla="val 50000"/>
              <a:gd name="adj2" fmla="val 34653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35" name="Двойная стрелка влево/вправо 34"/>
          <p:cNvSpPr/>
          <p:nvPr/>
        </p:nvSpPr>
        <p:spPr>
          <a:xfrm>
            <a:off x="2022475" y="3536950"/>
            <a:ext cx="1362075" cy="282575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828675" y="3787775"/>
            <a:ext cx="3887788" cy="6461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dirty="0"/>
              <a:t>Договор </a:t>
            </a:r>
          </a:p>
          <a:p>
            <a:pPr algn="ctr"/>
            <a:r>
              <a:rPr lang="ru-RU" altLang="ru-RU" dirty="0"/>
              <a:t>о целевом приеме 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5795963" y="2757488"/>
            <a:ext cx="2460625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/>
              <a:t>Договор </a:t>
            </a:r>
          </a:p>
          <a:p>
            <a:r>
              <a:rPr lang="ru-RU" altLang="ru-RU"/>
              <a:t>о целевом обучении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8031163" y="3490913"/>
            <a:ext cx="827087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4787900" y="3490913"/>
            <a:ext cx="18478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44" name="Двойная стрелка влево/вправо 43"/>
          <p:cNvSpPr>
            <a:spLocks noChangeArrowheads="1"/>
          </p:cNvSpPr>
          <p:nvPr/>
        </p:nvSpPr>
        <p:spPr bwMode="auto">
          <a:xfrm rot="5400000">
            <a:off x="5309394" y="2882106"/>
            <a:ext cx="835025" cy="341313"/>
          </a:xfrm>
          <a:prstGeom prst="leftRightArrow">
            <a:avLst>
              <a:gd name="adj1" fmla="val 50000"/>
              <a:gd name="adj2" fmla="val 34262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5" name="Двойная стрелка влево/вправо 44"/>
          <p:cNvSpPr/>
          <p:nvPr/>
        </p:nvSpPr>
        <p:spPr>
          <a:xfrm>
            <a:off x="6669088" y="3533775"/>
            <a:ext cx="1362075" cy="284163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637" name="Text Box 9"/>
          <p:cNvSpPr txBox="1">
            <a:spLocks noChangeArrowheads="1"/>
          </p:cNvSpPr>
          <p:nvPr/>
        </p:nvSpPr>
        <p:spPr bwMode="auto">
          <a:xfrm>
            <a:off x="5897563" y="3902075"/>
            <a:ext cx="3132137" cy="923925"/>
          </a:xfrm>
          <a:prstGeom prst="rect">
            <a:avLst/>
          </a:prstGeom>
          <a:solidFill>
            <a:srgbClr val="FFD9B3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dirty="0"/>
              <a:t>Обязанность вуза провести прием на целевое обучение (норма закона)</a:t>
            </a:r>
          </a:p>
        </p:txBody>
      </p:sp>
      <p:sp>
        <p:nvSpPr>
          <p:cNvPr id="26640" name="Text Box 9"/>
          <p:cNvSpPr txBox="1">
            <a:spLocks noChangeArrowheads="1"/>
          </p:cNvSpPr>
          <p:nvPr/>
        </p:nvSpPr>
        <p:spPr bwMode="auto">
          <a:xfrm>
            <a:off x="107950" y="927100"/>
            <a:ext cx="4308475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/>
              <a:t>До вступления в силу Федерального закона № 337-ФЗ </a:t>
            </a:r>
            <a:r>
              <a:rPr lang="ru-RU" altLang="ru-RU" sz="2000" b="1" dirty="0"/>
              <a:t>при целевом приеме</a:t>
            </a:r>
          </a:p>
        </p:txBody>
      </p:sp>
      <p:sp>
        <p:nvSpPr>
          <p:cNvPr id="26641" name="Text Box 9"/>
          <p:cNvSpPr txBox="1">
            <a:spLocks noChangeArrowheads="1"/>
          </p:cNvSpPr>
          <p:nvPr/>
        </p:nvSpPr>
        <p:spPr bwMode="auto">
          <a:xfrm>
            <a:off x="4727575" y="908050"/>
            <a:ext cx="4416425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</a:t>
            </a:r>
          </a:p>
          <a:p>
            <a:r>
              <a:rPr lang="ru-RU" altLang="ru-RU" sz="2000" b="1" dirty="0"/>
              <a:t>при приеме на целевое обучение </a:t>
            </a:r>
          </a:p>
        </p:txBody>
      </p:sp>
      <p:sp>
        <p:nvSpPr>
          <p:cNvPr id="2664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AB2DC7A3-BF8C-4BC0-A3B9-8F5B2CB6A54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6647" name="Text Box 9"/>
          <p:cNvSpPr txBox="1">
            <a:spLocks noChangeArrowheads="1"/>
          </p:cNvSpPr>
          <p:nvPr/>
        </p:nvSpPr>
        <p:spPr bwMode="auto">
          <a:xfrm>
            <a:off x="4802188" y="2205038"/>
            <a:ext cx="18192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7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9"/>
          <p:cNvSpPr txBox="1">
            <a:spLocks noChangeArrowheads="1"/>
          </p:cNvSpPr>
          <p:nvPr/>
        </p:nvSpPr>
        <p:spPr bwMode="auto">
          <a:xfrm>
            <a:off x="2033588" y="2622550"/>
            <a:ext cx="2460625" cy="584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600"/>
              <a:t>Договор </a:t>
            </a:r>
          </a:p>
          <a:p>
            <a:r>
              <a:rPr lang="ru-RU" altLang="ru-RU" sz="1600"/>
              <a:t>о целевом обучении</a:t>
            </a:r>
          </a:p>
        </p:txBody>
      </p:sp>
      <p:sp>
        <p:nvSpPr>
          <p:cNvPr id="27650" name="Text Box 9"/>
          <p:cNvSpPr txBox="1">
            <a:spLocks noChangeArrowheads="1"/>
          </p:cNvSpPr>
          <p:nvPr/>
        </p:nvSpPr>
        <p:spPr bwMode="auto">
          <a:xfrm>
            <a:off x="4430713" y="3287713"/>
            <a:ext cx="2517775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Вуз</a:t>
            </a:r>
          </a:p>
        </p:txBody>
      </p:sp>
      <p:sp>
        <p:nvSpPr>
          <p:cNvPr id="27651" name="Text Box 9"/>
          <p:cNvSpPr txBox="1">
            <a:spLocks noChangeArrowheads="1"/>
          </p:cNvSpPr>
          <p:nvPr/>
        </p:nvSpPr>
        <p:spPr bwMode="auto">
          <a:xfrm>
            <a:off x="755650" y="3287713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Заказчик</a:t>
            </a:r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755650" y="2205038"/>
            <a:ext cx="2279650" cy="36988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/>
              <a:t>Гражданин</a:t>
            </a:r>
          </a:p>
        </p:txBody>
      </p:sp>
      <p:sp>
        <p:nvSpPr>
          <p:cNvPr id="44" name="Двойная стрелка влево/вправо 43"/>
          <p:cNvSpPr>
            <a:spLocks noChangeArrowheads="1"/>
          </p:cNvSpPr>
          <p:nvPr/>
        </p:nvSpPr>
        <p:spPr bwMode="auto">
          <a:xfrm rot="5400000">
            <a:off x="1555750" y="2744788"/>
            <a:ext cx="681038" cy="341312"/>
          </a:xfrm>
          <a:prstGeom prst="leftRightArrow">
            <a:avLst>
              <a:gd name="adj1" fmla="val 50000"/>
              <a:gd name="adj2" fmla="val 34262"/>
            </a:avLst>
          </a:prstGeom>
          <a:solidFill>
            <a:srgbClr val="871F03"/>
          </a:solidFill>
          <a:ln w="25400" algn="ctr">
            <a:solidFill>
              <a:srgbClr val="871F03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5" name="Двойная стрелка влево/вправо 44"/>
          <p:cNvSpPr/>
          <p:nvPr/>
        </p:nvSpPr>
        <p:spPr>
          <a:xfrm>
            <a:off x="3068638" y="3330575"/>
            <a:ext cx="1362075" cy="284163"/>
          </a:xfrm>
          <a:prstGeom prst="leftRightArrow">
            <a:avLst/>
          </a:prstGeom>
          <a:solidFill>
            <a:srgbClr val="871F03"/>
          </a:solidFill>
          <a:ln>
            <a:solidFill>
              <a:srgbClr val="871F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5" name="Text Box 9"/>
          <p:cNvSpPr txBox="1">
            <a:spLocks noChangeArrowheads="1"/>
          </p:cNvSpPr>
          <p:nvPr/>
        </p:nvSpPr>
        <p:spPr bwMode="auto">
          <a:xfrm>
            <a:off x="1639888" y="3678238"/>
            <a:ext cx="4219575" cy="585787"/>
          </a:xfrm>
          <a:prstGeom prst="rect">
            <a:avLst/>
          </a:prstGeom>
          <a:solidFill>
            <a:srgbClr val="FFD9B3"/>
          </a:solidFill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 dirty="0"/>
              <a:t>Обязанность вуза провести прием </a:t>
            </a:r>
          </a:p>
          <a:p>
            <a:pPr algn="ctr"/>
            <a:r>
              <a:rPr lang="ru-RU" altLang="ru-RU" sz="1600" dirty="0"/>
              <a:t>на целевое обучение (норма закона)</a:t>
            </a: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250825" y="4910138"/>
            <a:ext cx="8785225" cy="4000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/>
              <a:t>Заказчик не связан договором с конкретным вузом</a:t>
            </a:r>
          </a:p>
        </p:txBody>
      </p:sp>
      <p:sp>
        <p:nvSpPr>
          <p:cNvPr id="2765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0C39112-7BA9-404B-85F5-AB7BD6F27E0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7659" name="Text Box 9"/>
          <p:cNvSpPr txBox="1">
            <a:spLocks noChangeArrowheads="1"/>
          </p:cNvSpPr>
          <p:nvPr/>
        </p:nvSpPr>
        <p:spPr bwMode="auto">
          <a:xfrm>
            <a:off x="250825" y="5303838"/>
            <a:ext cx="8785225" cy="13239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dirty="0"/>
              <a:t>Как следствие этого, абитуриент может поступать как «</a:t>
            </a:r>
            <a:r>
              <a:rPr lang="ru-RU" altLang="ru-RU" sz="2000" dirty="0" err="1"/>
              <a:t>целевик</a:t>
            </a:r>
            <a:r>
              <a:rPr lang="ru-RU" altLang="ru-RU" sz="2000" dirty="0"/>
              <a:t>» </a:t>
            </a:r>
          </a:p>
          <a:p>
            <a:pPr algn="ctr"/>
            <a:r>
              <a:rPr lang="ru-RU" altLang="ru-RU" sz="2000" dirty="0"/>
              <a:t>в любой вуз, в котором имеется соответствующее направление подготовки (специальность) (по программам </a:t>
            </a:r>
            <a:r>
              <a:rPr lang="ru-RU" altLang="ru-RU" sz="2000" dirty="0" err="1"/>
              <a:t>бакалавриата</a:t>
            </a:r>
            <a:r>
              <a:rPr lang="ru-RU" altLang="ru-RU" sz="2000" dirty="0"/>
              <a:t> </a:t>
            </a:r>
          </a:p>
          <a:p>
            <a:pPr algn="ctr"/>
            <a:r>
              <a:rPr lang="ru-RU" altLang="ru-RU" sz="2000" dirty="0"/>
              <a:t>и </a:t>
            </a:r>
            <a:r>
              <a:rPr lang="ru-RU" altLang="ru-RU" sz="2000" dirty="0" err="1"/>
              <a:t>специалитета</a:t>
            </a:r>
            <a:r>
              <a:rPr lang="ru-RU" altLang="ru-RU" sz="2000" dirty="0"/>
              <a:t> – в 5 вузов согласно Порядку приема)</a:t>
            </a:r>
          </a:p>
        </p:txBody>
      </p:sp>
      <p:sp>
        <p:nvSpPr>
          <p:cNvPr id="27660" name="AutoShape 43"/>
          <p:cNvSpPr>
            <a:spLocks noChangeArrowheads="1"/>
          </p:cNvSpPr>
          <p:nvPr/>
        </p:nvSpPr>
        <p:spPr bwMode="auto">
          <a:xfrm rot="5400000">
            <a:off x="3532981" y="4109244"/>
            <a:ext cx="614363" cy="923925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7661" name="Text Box 9"/>
          <p:cNvSpPr txBox="1">
            <a:spLocks noChangeArrowheads="1"/>
          </p:cNvSpPr>
          <p:nvPr/>
        </p:nvSpPr>
        <p:spPr bwMode="auto">
          <a:xfrm>
            <a:off x="215900" y="998538"/>
            <a:ext cx="8820150" cy="10160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337-ФЗ:</a:t>
            </a:r>
          </a:p>
          <a:p>
            <a:pPr algn="ctr"/>
            <a:r>
              <a:rPr lang="ru-RU" altLang="ru-RU" sz="2000" dirty="0"/>
              <a:t>при приеме на целевое обучение – </a:t>
            </a:r>
          </a:p>
          <a:p>
            <a:pPr algn="ctr"/>
            <a:r>
              <a:rPr lang="ru-RU" altLang="ru-RU" sz="2000" dirty="0"/>
              <a:t>1 договор – </a:t>
            </a:r>
            <a:r>
              <a:rPr lang="ru-RU" altLang="ru-RU" sz="2000" dirty="0">
                <a:cs typeface="Arial" charset="0"/>
              </a:rPr>
              <a:t>договор о целевом обучении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grpSp>
        <p:nvGrpSpPr>
          <p:cNvPr id="16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54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43"/>
          <p:cNvSpPr>
            <a:spLocks noChangeArrowheads="1"/>
          </p:cNvSpPr>
          <p:nvPr/>
        </p:nvSpPr>
        <p:spPr bwMode="auto">
          <a:xfrm rot="5400000">
            <a:off x="4343283" y="4564884"/>
            <a:ext cx="511830" cy="617538"/>
          </a:xfrm>
          <a:prstGeom prst="rightArrow">
            <a:avLst>
              <a:gd name="adj1" fmla="val 50000"/>
              <a:gd name="adj2" fmla="val 3748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400">
              <a:solidFill>
                <a:srgbClr val="7B0F19"/>
              </a:solidFill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46417" y="3294299"/>
            <a:ext cx="8705563" cy="13234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 smtClean="0"/>
              <a:t>К поступающему не предъявляется требование представления заявления о согласии на зачисление (при приеме в </a:t>
            </a:r>
            <a:r>
              <a:rPr lang="ru-RU" altLang="ru-RU" sz="2000" dirty="0" smtClean="0"/>
              <a:t>бакалавриат, специалитет, магистратуру) </a:t>
            </a:r>
            <a:r>
              <a:rPr lang="ru-RU" sz="2000" dirty="0" smtClean="0"/>
              <a:t>и оригинала </a:t>
            </a:r>
            <a:r>
              <a:rPr lang="ru-RU" sz="2000" dirty="0"/>
              <a:t>документа </a:t>
            </a:r>
            <a:r>
              <a:rPr lang="ru-RU" sz="2000" dirty="0" smtClean="0"/>
              <a:t>об образовании установленного </a:t>
            </a:r>
            <a:r>
              <a:rPr lang="ru-RU" sz="2000" dirty="0"/>
              <a:t>образца </a:t>
            </a:r>
            <a:r>
              <a:rPr lang="ru-RU" sz="2000" dirty="0" smtClean="0"/>
              <a:t>одновременно с </a:t>
            </a:r>
            <a:r>
              <a:rPr lang="ru-RU" sz="2000" dirty="0"/>
              <a:t>подачей </a:t>
            </a:r>
            <a:r>
              <a:rPr lang="ru-RU" sz="2000" dirty="0" smtClean="0"/>
              <a:t>заявления о приеме</a:t>
            </a:r>
            <a:endParaRPr lang="ru-RU" sz="10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Возможность поступления на целевое обучение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в пределах квоты в несколько организаций</a:t>
            </a:r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46417" y="5099700"/>
            <a:ext cx="870556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Абитуриент может </a:t>
            </a:r>
            <a:r>
              <a:rPr lang="ru-RU" altLang="ru-RU" sz="2400" dirty="0"/>
              <a:t>поступать как «</a:t>
            </a:r>
            <a:r>
              <a:rPr lang="ru-RU" altLang="ru-RU" sz="2400" dirty="0" err="1"/>
              <a:t>целевик</a:t>
            </a:r>
            <a:r>
              <a:rPr lang="ru-RU" altLang="ru-RU" sz="2400" dirty="0"/>
              <a:t>» </a:t>
            </a:r>
            <a:r>
              <a:rPr lang="ru-RU" altLang="ru-RU" sz="2400" dirty="0" smtClean="0"/>
              <a:t>в несколько организаций, в которых </a:t>
            </a:r>
            <a:r>
              <a:rPr lang="ru-RU" altLang="ru-RU" sz="2400" dirty="0"/>
              <a:t>имеется соответствующее направление подготовки (специальность)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(</a:t>
            </a:r>
            <a:r>
              <a:rPr lang="ru-RU" altLang="ru-RU" sz="2400" dirty="0"/>
              <a:t>по программам бакалавриата </a:t>
            </a:r>
            <a:r>
              <a:rPr lang="ru-RU" altLang="ru-RU" sz="2400" dirty="0" smtClean="0"/>
              <a:t>и </a:t>
            </a:r>
            <a:r>
              <a:rPr lang="ru-RU" altLang="ru-RU" sz="2400" dirty="0"/>
              <a:t>специалитета </a:t>
            </a:r>
            <a:r>
              <a:rPr lang="ru-RU" altLang="ru-RU" sz="2400" dirty="0" smtClean="0"/>
              <a:t>– </a:t>
            </a:r>
            <a:r>
              <a:rPr lang="ru-RU" altLang="ru-RU" sz="2400" dirty="0"/>
              <a:t>в 5 </a:t>
            </a:r>
            <a:r>
              <a:rPr lang="ru-RU" altLang="ru-RU" sz="2400" dirty="0" smtClean="0"/>
              <a:t>вузов)</a:t>
            </a:r>
            <a:endParaRPr lang="ru-RU" altLang="ru-RU" sz="2400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</p:spTree>
    <p:extLst>
      <p:ext uri="{BB962C8B-B14F-4D97-AF65-F5344CB8AC3E}">
        <p14:creationId xmlns:p14="http://schemas.microsoft.com/office/powerpoint/2010/main" val="295950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12746" y="3332599"/>
            <a:ext cx="8821738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При </a:t>
            </a:r>
            <a:r>
              <a:rPr lang="ru-RU" sz="2400" dirty="0"/>
              <a:t>подаче заявления о приеме на целевое обучение поступающий </a:t>
            </a:r>
            <a:r>
              <a:rPr lang="ru-RU" sz="2400" dirty="0" smtClean="0"/>
              <a:t>представляет (один из вариантов):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12746" y="4163596"/>
            <a:ext cx="471929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копию </a:t>
            </a:r>
            <a:r>
              <a:rPr lang="ru-RU" sz="2400" b="1" dirty="0"/>
              <a:t>договора о целевом обучении, </a:t>
            </a:r>
            <a:r>
              <a:rPr lang="ru-RU" sz="2400" b="1" dirty="0" smtClean="0"/>
              <a:t>заверенную </a:t>
            </a:r>
            <a:r>
              <a:rPr lang="ru-RU" sz="2400" b="1" dirty="0"/>
              <a:t>заказчиком целевого </a:t>
            </a:r>
            <a:r>
              <a:rPr lang="ru-RU" sz="2400" b="1" dirty="0" smtClean="0"/>
              <a:t>обучения 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922494" y="4163596"/>
            <a:ext cx="4102444" cy="15696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незаверенную </a:t>
            </a:r>
            <a:r>
              <a:rPr lang="ru-RU" sz="2400" b="1" dirty="0"/>
              <a:t>копию указанного договора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с </a:t>
            </a:r>
            <a:r>
              <a:rPr lang="ru-RU" sz="2400" b="1" dirty="0"/>
              <a:t>предъявлением его </a:t>
            </a:r>
            <a:r>
              <a:rPr lang="ru-RU" sz="2400" b="1" dirty="0" smtClean="0"/>
              <a:t>оригинала</a:t>
            </a:r>
            <a:endParaRPr lang="ru-RU" sz="2400" b="1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2812" y="192775"/>
            <a:ext cx="86090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</a:rPr>
              <a:t>Представление договора о целевом обучении </a:t>
            </a:r>
          </a:p>
          <a:p>
            <a:r>
              <a:rPr lang="ru-RU" altLang="ru-RU" sz="2400" b="1" dirty="0" smtClean="0">
                <a:solidFill>
                  <a:srgbClr val="871F03"/>
                </a:solidFill>
              </a:rPr>
              <a:t>при поступлении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endParaRPr lang="ru-RU" altLang="ru-RU" sz="2400" b="1" dirty="0">
              <a:solidFill>
                <a:srgbClr val="871F03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195736" y="1793965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31 августа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36н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33413" y="1166144"/>
            <a:ext cx="8646028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бакалавриата, программам специалитета, </a:t>
            </a:r>
            <a:r>
              <a:rPr lang="ru-RU" altLang="ru-RU" b="1" dirty="0" smtClean="0"/>
              <a:t>программам магистратуры</a:t>
            </a:r>
            <a:endParaRPr lang="ru-RU" b="1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46417" y="2163297"/>
            <a:ext cx="8633023" cy="63478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/>
          <a:p>
            <a:r>
              <a:rPr lang="ru-RU" b="1" dirty="0"/>
              <a:t>Изменения, </a:t>
            </a:r>
            <a:r>
              <a:rPr lang="ru-RU" b="1" dirty="0" smtClean="0"/>
              <a:t>внесенные </a:t>
            </a:r>
            <a:r>
              <a:rPr lang="ru-RU" b="1" dirty="0"/>
              <a:t>в Порядок </a:t>
            </a:r>
            <a:r>
              <a:rPr lang="ru-RU" b="1" dirty="0" smtClean="0"/>
              <a:t>приема на обучение </a:t>
            </a:r>
            <a:r>
              <a:rPr lang="ru-RU" altLang="ru-RU" b="1" dirty="0" smtClean="0"/>
              <a:t>по </a:t>
            </a:r>
            <a:r>
              <a:rPr lang="ru-RU" altLang="ru-RU" b="1" dirty="0"/>
              <a:t>программам </a:t>
            </a:r>
            <a:r>
              <a:rPr lang="ru-RU" altLang="ru-RU" b="1" dirty="0" smtClean="0"/>
              <a:t>аспирантуры</a:t>
            </a:r>
            <a:endParaRPr lang="ru-RU" b="1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95736" y="2481763"/>
            <a:ext cx="6683705" cy="36933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>
                <a:solidFill>
                  <a:srgbClr val="C00000"/>
                </a:solidFill>
              </a:rPr>
              <a:t>Приказ Минобрнауки России от 17 декабря </a:t>
            </a:r>
            <a:r>
              <a:rPr lang="ru-RU" b="1" dirty="0" smtClean="0">
                <a:solidFill>
                  <a:srgbClr val="C00000"/>
                </a:solidFill>
              </a:rPr>
              <a:t>2018 </a:t>
            </a:r>
            <a:r>
              <a:rPr lang="ru-RU" b="1" dirty="0">
                <a:solidFill>
                  <a:srgbClr val="C00000"/>
                </a:solidFill>
              </a:rPr>
              <a:t>г. № </a:t>
            </a:r>
            <a:r>
              <a:rPr lang="ru-RU" b="1" dirty="0" smtClean="0">
                <a:solidFill>
                  <a:srgbClr val="C00000"/>
                </a:solidFill>
              </a:rPr>
              <a:t>82н</a:t>
            </a:r>
          </a:p>
        </p:txBody>
      </p:sp>
      <p:grpSp>
        <p:nvGrpSpPr>
          <p:cNvPr id="13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13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9"/>
          <p:cNvSpPr txBox="1">
            <a:spLocks noChangeArrowheads="1"/>
          </p:cNvSpPr>
          <p:nvPr/>
        </p:nvSpPr>
        <p:spPr bwMode="auto">
          <a:xfrm>
            <a:off x="482600" y="3848100"/>
            <a:ext cx="4248150" cy="1244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Договор </a:t>
            </a:r>
          </a:p>
          <a:p>
            <a:pPr algn="ctr"/>
            <a:r>
              <a:rPr lang="ru-RU" altLang="ru-RU" sz="2400" b="1">
                <a:cs typeface="Arial" charset="0"/>
              </a:rPr>
              <a:t>о целевом </a:t>
            </a:r>
          </a:p>
          <a:p>
            <a:pPr algn="ctr"/>
            <a:r>
              <a:rPr lang="ru-RU" altLang="ru-RU" sz="2400" b="1">
                <a:cs typeface="Arial" charset="0"/>
              </a:rPr>
              <a:t>обучении</a:t>
            </a:r>
          </a:p>
        </p:txBody>
      </p:sp>
      <p:sp>
        <p:nvSpPr>
          <p:cNvPr id="28675" name="Text Box 9"/>
          <p:cNvSpPr txBox="1">
            <a:spLocks noChangeArrowheads="1"/>
          </p:cNvSpPr>
          <p:nvPr/>
        </p:nvSpPr>
        <p:spPr bwMode="auto">
          <a:xfrm>
            <a:off x="1092200" y="5770563"/>
            <a:ext cx="3086100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>
                <a:cs typeface="Arial" charset="0"/>
              </a:rPr>
              <a:t>Заказчик</a:t>
            </a:r>
          </a:p>
        </p:txBody>
      </p:sp>
      <p:sp>
        <p:nvSpPr>
          <p:cNvPr id="28676" name="Text Box 9"/>
          <p:cNvSpPr txBox="1">
            <a:spLocks noChangeArrowheads="1"/>
          </p:cNvSpPr>
          <p:nvPr/>
        </p:nvSpPr>
        <p:spPr bwMode="auto">
          <a:xfrm>
            <a:off x="511175" y="1931988"/>
            <a:ext cx="4248150" cy="119062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>
                <a:cs typeface="Arial" charset="0"/>
              </a:rPr>
              <a:t>Гражданин </a:t>
            </a:r>
          </a:p>
          <a:p>
            <a:pPr algn="ctr"/>
            <a:r>
              <a:rPr lang="ru-RU" altLang="ru-RU" sz="2400" b="1">
                <a:cs typeface="Arial" charset="0"/>
              </a:rPr>
              <a:t>(поступающий </a:t>
            </a:r>
          </a:p>
          <a:p>
            <a:pPr algn="ctr"/>
            <a:r>
              <a:rPr lang="ru-RU" altLang="ru-RU" sz="2400" b="1">
                <a:cs typeface="Arial" charset="0"/>
              </a:rPr>
              <a:t>или обучающийся)</a:t>
            </a:r>
          </a:p>
        </p:txBody>
      </p:sp>
      <p:sp>
        <p:nvSpPr>
          <p:cNvPr id="28678" name="AutoShape 43"/>
          <p:cNvSpPr>
            <a:spLocks noChangeArrowheads="1"/>
          </p:cNvSpPr>
          <p:nvPr/>
        </p:nvSpPr>
        <p:spPr bwMode="auto">
          <a:xfrm rot="5400000">
            <a:off x="2229645" y="3183731"/>
            <a:ext cx="709612" cy="61912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79" name="AutoShape 43"/>
          <p:cNvSpPr>
            <a:spLocks noChangeArrowheads="1"/>
          </p:cNvSpPr>
          <p:nvPr/>
        </p:nvSpPr>
        <p:spPr bwMode="auto">
          <a:xfrm rot="-5400000">
            <a:off x="2259806" y="5122069"/>
            <a:ext cx="677863" cy="619125"/>
          </a:xfrm>
          <a:prstGeom prst="rightArrow">
            <a:avLst>
              <a:gd name="adj1" fmla="val 50000"/>
              <a:gd name="adj2" fmla="val 48468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6235576" y="3859213"/>
            <a:ext cx="2728912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>
                <a:cs typeface="Arial" charset="0"/>
              </a:rPr>
              <a:t>Могут быть сторонами договора</a:t>
            </a:r>
          </a:p>
        </p:txBody>
      </p:sp>
      <p:sp>
        <p:nvSpPr>
          <p:cNvPr id="28685" name="Line 20"/>
          <p:cNvSpPr>
            <a:spLocks noChangeShapeType="1"/>
          </p:cNvSpPr>
          <p:nvPr/>
        </p:nvSpPr>
        <p:spPr bwMode="auto">
          <a:xfrm flipV="1">
            <a:off x="7602413" y="3427413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6" name="Line 21"/>
          <p:cNvSpPr>
            <a:spLocks noChangeShapeType="1"/>
          </p:cNvSpPr>
          <p:nvPr/>
        </p:nvSpPr>
        <p:spPr bwMode="auto">
          <a:xfrm>
            <a:off x="7602413" y="4508500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364833" y="1677411"/>
            <a:ext cx="2448967" cy="181588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Вуз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осуществляющая образовательную деятельность)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6372200" y="4940300"/>
            <a:ext cx="2520975" cy="175432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Работодатель </a:t>
            </a:r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(организация, </a:t>
            </a:r>
          </a:p>
          <a:p>
            <a:pPr algn="ctr"/>
            <a:r>
              <a:rPr lang="ru-RU" alt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 которой будет работать гражданин)</a:t>
            </a:r>
            <a:endParaRPr lang="ru-RU" alt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4774143" y="4680402"/>
            <a:ext cx="1670065" cy="1051957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cxnSp>
        <p:nvCxnSpPr>
          <p:cNvPr id="20" name="Прямая со стрелкой 54"/>
          <p:cNvCxnSpPr>
            <a:cxnSpLocks noChangeShapeType="1"/>
          </p:cNvCxnSpPr>
          <p:nvPr/>
        </p:nvCxnSpPr>
        <p:spPr bwMode="auto">
          <a:xfrm flipH="1">
            <a:off x="4774143" y="3278449"/>
            <a:ext cx="1570187" cy="1278138"/>
          </a:xfrm>
          <a:prstGeom prst="straightConnector1">
            <a:avLst/>
          </a:prstGeom>
          <a:noFill/>
          <a:ln w="76200" algn="ctr">
            <a:solidFill>
              <a:srgbClr val="871F03"/>
            </a:solidFill>
            <a:prstDash val="lgDash"/>
            <a:round/>
            <a:headEnd/>
            <a:tailEnd type="arrow" w="med" len="med"/>
          </a:ln>
        </p:spPr>
      </p:cxn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0" y="908050"/>
            <a:ext cx="9144000" cy="70788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dirty="0" smtClean="0">
                <a:cs typeface="Arial" charset="0"/>
              </a:rPr>
              <a:t>Возможность включения </a:t>
            </a:r>
            <a:r>
              <a:rPr lang="ru-RU" altLang="ru-RU" sz="2000" b="1" u="sng" dirty="0">
                <a:cs typeface="Arial" charset="0"/>
              </a:rPr>
              <a:t>работодателя и вуза </a:t>
            </a:r>
          </a:p>
          <a:p>
            <a:pPr algn="ctr"/>
            <a:r>
              <a:rPr lang="ru-RU" altLang="ru-RU" sz="2000" b="1" dirty="0">
                <a:cs typeface="Arial" charset="0"/>
              </a:rPr>
              <a:t>в число сторон договора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Стороны договора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grpSp>
        <p:nvGrpSpPr>
          <p:cNvPr id="23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145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17BDC38D-831E-4C94-B321-82CDA2AD3FA1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84168" y="2546697"/>
            <a:ext cx="2735982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/>
              <a:t>основные </a:t>
            </a:r>
            <a:endParaRPr lang="ru-RU" altLang="ru-RU" sz="2400" dirty="0" smtClean="0"/>
          </a:p>
          <a:p>
            <a:pPr algn="ctr" eaLnBrk="1" hangingPunct="1"/>
            <a:r>
              <a:rPr lang="ru-RU" altLang="ru-RU" sz="2400" dirty="0" smtClean="0"/>
              <a:t>места </a:t>
            </a:r>
            <a:endParaRPr lang="ru-RU" altLang="ru-RU" sz="2400" dirty="0"/>
          </a:p>
          <a:p>
            <a:pPr algn="ctr" eaLnBrk="1" hangingPunct="1"/>
            <a:r>
              <a:rPr lang="ru-RU" altLang="ru-RU" sz="2400" dirty="0">
                <a:solidFill>
                  <a:srgbClr val="953735"/>
                </a:solidFill>
              </a:rPr>
              <a:t>(конкурс)</a:t>
            </a:r>
            <a:endParaRPr lang="ru-RU" altLang="ru-RU" sz="2400" dirty="0"/>
          </a:p>
          <a:p>
            <a:pPr algn="ctr">
              <a:defRPr/>
            </a:pPr>
            <a:endParaRPr lang="ru-RU" altLang="ru-RU" sz="2400" dirty="0" smtClean="0"/>
          </a:p>
          <a:p>
            <a:pPr algn="ctr">
              <a:defRPr/>
            </a:pPr>
            <a:r>
              <a:rPr lang="ru-RU" altLang="ru-RU" sz="2400" dirty="0" smtClean="0"/>
              <a:t>(</a:t>
            </a:r>
            <a:r>
              <a:rPr lang="ru-RU" altLang="ru-RU" sz="2400" dirty="0">
                <a:solidFill>
                  <a:srgbClr val="871F03"/>
                </a:solidFill>
              </a:rPr>
              <a:t>контрольные цифры </a:t>
            </a:r>
          </a:p>
          <a:p>
            <a:pPr algn="ctr">
              <a:defRPr/>
            </a:pPr>
            <a:r>
              <a:rPr lang="ru-RU" altLang="ru-RU" sz="2400" dirty="0">
                <a:solidFill>
                  <a:srgbClr val="871F03"/>
                </a:solidFill>
              </a:rPr>
              <a:t>за вычетом </a:t>
            </a:r>
            <a:r>
              <a:rPr lang="ru-RU" altLang="ru-RU" sz="2400" dirty="0" smtClean="0">
                <a:solidFill>
                  <a:srgbClr val="871F03"/>
                </a:solidFill>
              </a:rPr>
              <a:t>квот)</a:t>
            </a:r>
            <a:endParaRPr lang="ru-RU" altLang="ru-RU" sz="24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2546697"/>
            <a:ext cx="3456856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/>
              <a:t>квота приема лиц, имеющих особое право (бакалавриат, специалитет) </a:t>
            </a:r>
            <a:endParaRPr lang="ru-RU" altLang="ru-RU" sz="2400" dirty="0" smtClean="0"/>
          </a:p>
          <a:p>
            <a:pPr algn="ctr" eaLnBrk="1" hangingPunct="1"/>
            <a:r>
              <a:rPr lang="ru-RU" altLang="ru-RU" sz="2400" dirty="0" smtClean="0">
                <a:solidFill>
                  <a:srgbClr val="953735"/>
                </a:solidFill>
              </a:rPr>
              <a:t>(</a:t>
            </a:r>
            <a:r>
              <a:rPr lang="ru-RU" altLang="ru-RU" sz="2400" dirty="0">
                <a:solidFill>
                  <a:srgbClr val="953735"/>
                </a:solidFill>
              </a:rPr>
              <a:t>конкурс</a:t>
            </a:r>
            <a:r>
              <a:rPr lang="ru-RU" altLang="ru-RU" sz="2400" dirty="0" smtClean="0">
                <a:solidFill>
                  <a:srgbClr val="953735"/>
                </a:solidFill>
              </a:rPr>
              <a:t>)</a:t>
            </a:r>
          </a:p>
          <a:p>
            <a:pPr algn="ctr" eaLnBrk="1" hangingPunct="1"/>
            <a:endParaRPr lang="ru-RU" altLang="ru-RU" sz="2400" dirty="0" smtClean="0">
              <a:solidFill>
                <a:srgbClr val="953735"/>
              </a:solidFill>
            </a:endParaRPr>
          </a:p>
          <a:p>
            <a:pPr algn="ctr" eaLnBrk="1" hangingPunct="1"/>
            <a:endParaRPr lang="ru-RU" alt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707681" y="2546697"/>
            <a:ext cx="2376487" cy="267765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квота</a:t>
            </a: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приема</a:t>
            </a:r>
            <a:r>
              <a:rPr lang="ru-RU" altLang="ru-RU" sz="2400" dirty="0"/>
              <a:t> </a:t>
            </a:r>
          </a:p>
          <a:p>
            <a:pPr algn="ctr" eaLnBrk="1" hangingPunct="1"/>
            <a:r>
              <a:rPr lang="ru-RU" altLang="ru-RU" sz="2400" b="1" dirty="0">
                <a:solidFill>
                  <a:srgbClr val="C00000"/>
                </a:solidFill>
              </a:rPr>
              <a:t>на целевое обучение</a:t>
            </a:r>
          </a:p>
          <a:p>
            <a:pPr algn="ctr" eaLnBrk="1" hangingPunct="1"/>
            <a:r>
              <a:rPr lang="ru-RU" altLang="ru-RU" sz="2400" dirty="0" smtClean="0">
                <a:solidFill>
                  <a:srgbClr val="953735"/>
                </a:solidFill>
              </a:rPr>
              <a:t>(</a:t>
            </a:r>
            <a:r>
              <a:rPr lang="ru-RU" altLang="ru-RU" sz="2400" dirty="0">
                <a:solidFill>
                  <a:srgbClr val="953735"/>
                </a:solidFill>
              </a:rPr>
              <a:t>конкурс</a:t>
            </a:r>
            <a:r>
              <a:rPr lang="ru-RU" altLang="ru-RU" sz="2400" dirty="0" smtClean="0">
                <a:solidFill>
                  <a:srgbClr val="953735"/>
                </a:solidFill>
              </a:rPr>
              <a:t>)</a:t>
            </a:r>
          </a:p>
          <a:p>
            <a:pPr algn="ctr" eaLnBrk="1" hangingPunct="1"/>
            <a:endParaRPr lang="ru-RU" altLang="ru-RU" sz="2400" dirty="0">
              <a:solidFill>
                <a:srgbClr val="953735"/>
              </a:solidFill>
            </a:endParaRPr>
          </a:p>
          <a:p>
            <a:pPr algn="ctr" eaLnBrk="1" hangingPunct="1"/>
            <a:endParaRPr lang="ru-RU" altLang="ru-RU" sz="2400" dirty="0">
              <a:solidFill>
                <a:srgbClr val="953735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6292" y="4521314"/>
            <a:ext cx="345685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bg2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000" dirty="0">
                <a:solidFill>
                  <a:srgbClr val="7B0F19"/>
                </a:solidFill>
              </a:rPr>
              <a:t>не менее 10 % </a:t>
            </a:r>
            <a:endParaRPr lang="ru-RU" sz="2000" dirty="0" smtClean="0">
              <a:solidFill>
                <a:srgbClr val="7B0F19"/>
              </a:solidFill>
            </a:endParaRPr>
          </a:p>
          <a:p>
            <a:pPr algn="ctr" eaLnBrk="1" hangingPunct="1">
              <a:defRPr/>
            </a:pPr>
            <a:r>
              <a:rPr lang="ru-RU" sz="2000" dirty="0" smtClean="0">
                <a:solidFill>
                  <a:srgbClr val="7B0F19"/>
                </a:solidFill>
              </a:rPr>
              <a:t>от контрольных </a:t>
            </a:r>
            <a:r>
              <a:rPr lang="ru-RU" sz="2000" dirty="0">
                <a:solidFill>
                  <a:srgbClr val="7B0F19"/>
                </a:solidFill>
              </a:rPr>
              <a:t>цифр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0825" y="1980129"/>
            <a:ext cx="8569325" cy="5847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rgbClr val="C00000"/>
                </a:solidFill>
              </a:rPr>
              <a:t>Контрольные цифры приема</a:t>
            </a:r>
          </a:p>
        </p:txBody>
      </p:sp>
      <p:sp>
        <p:nvSpPr>
          <p:cNvPr id="16" name="AutoShape 43"/>
          <p:cNvSpPr>
            <a:spLocks noChangeArrowheads="1"/>
          </p:cNvSpPr>
          <p:nvPr/>
        </p:nvSpPr>
        <p:spPr bwMode="auto">
          <a:xfrm rot="16200000">
            <a:off x="4389438" y="4647127"/>
            <a:ext cx="1223962" cy="931863"/>
          </a:xfrm>
          <a:prstGeom prst="rightArrow">
            <a:avLst>
              <a:gd name="adj1" fmla="val 50000"/>
              <a:gd name="adj2" fmla="val 48403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6213" y="399266"/>
            <a:ext cx="86439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rgbClr val="871F03"/>
                </a:solidFill>
              </a:rPr>
              <a:t>Квота приема на </a:t>
            </a:r>
            <a:r>
              <a:rPr lang="ru-RU" altLang="ru-RU" sz="2400" b="1" dirty="0">
                <a:solidFill>
                  <a:srgbClr val="871F03"/>
                </a:solidFill>
              </a:rPr>
              <a:t>целевое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обучение 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pPr eaLnBrk="1" hangingPunct="1"/>
            <a:r>
              <a:rPr lang="ru-RU" altLang="ru-RU" sz="2400" b="1" dirty="0" smtClean="0">
                <a:solidFill>
                  <a:srgbClr val="871F03"/>
                </a:solidFill>
              </a:rPr>
              <a:t>в структуре приема за счет </a:t>
            </a:r>
            <a:r>
              <a:rPr lang="ru-RU" altLang="ru-RU" sz="2400" b="1" dirty="0">
                <a:solidFill>
                  <a:srgbClr val="871F03"/>
                </a:solidFill>
              </a:rPr>
              <a:t>бюджетных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ассигнований</a:t>
            </a:r>
            <a:endParaRPr lang="ru-RU" altLang="ru-RU" sz="2400" b="1" dirty="0">
              <a:solidFill>
                <a:srgbClr val="871F03"/>
              </a:solidFill>
            </a:endParaRPr>
          </a:p>
          <a:p>
            <a:pPr eaLnBrk="1" hangingPunct="1"/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5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750F593-B5CC-4BD7-A644-F8DA36871A8B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4820" name="Text Box 9"/>
          <p:cNvSpPr txBox="1">
            <a:spLocks noChangeArrowheads="1"/>
          </p:cNvSpPr>
          <p:nvPr/>
        </p:nvSpPr>
        <p:spPr bwMode="auto">
          <a:xfrm>
            <a:off x="185739" y="4884256"/>
            <a:ext cx="4113212" cy="17851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/>
              <a:t>Правительство РФ </a:t>
            </a:r>
          </a:p>
          <a:p>
            <a:pPr algn="ctr"/>
            <a:r>
              <a:rPr lang="ru-RU" altLang="ru-RU" sz="2200" b="1" dirty="0"/>
              <a:t>может устанавливать квоту с указанием субъектов РФ, </a:t>
            </a:r>
          </a:p>
          <a:p>
            <a:pPr algn="ctr"/>
            <a:r>
              <a:rPr lang="ru-RU" altLang="ru-RU" sz="2200" dirty="0"/>
              <a:t>в которых должны быть трудоустроены выпускники</a:t>
            </a:r>
          </a:p>
        </p:txBody>
      </p:sp>
      <p:sp>
        <p:nvSpPr>
          <p:cNvPr id="34821" name="Text Box 9"/>
          <p:cNvSpPr txBox="1">
            <a:spLocks noChangeArrowheads="1"/>
          </p:cNvSpPr>
          <p:nvPr/>
        </p:nvSpPr>
        <p:spPr bwMode="auto">
          <a:xfrm>
            <a:off x="179388" y="2708920"/>
            <a:ext cx="8785225" cy="7699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b="1" dirty="0">
                <a:cs typeface="Arial" charset="0"/>
              </a:rPr>
              <a:t>Квота приема</a:t>
            </a:r>
            <a:r>
              <a:rPr lang="ru-RU" altLang="ru-RU" sz="2200" dirty="0">
                <a:cs typeface="Arial" charset="0"/>
              </a:rPr>
              <a:t> </a:t>
            </a:r>
            <a:r>
              <a:rPr lang="ru-RU" altLang="ru-RU" sz="2200" dirty="0"/>
              <a:t>на целевое обучение устанавливается по уровням бюджетов, из которых финансируются контрольные цифры:</a:t>
            </a: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auto">
          <a:xfrm>
            <a:off x="182563" y="1268760"/>
            <a:ext cx="8785225" cy="11080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200" dirty="0"/>
              <a:t>Правительство РФ устанавливает </a:t>
            </a:r>
          </a:p>
          <a:p>
            <a:pPr algn="ctr"/>
            <a:r>
              <a:rPr lang="ru-RU" altLang="ru-RU" sz="2200" b="1" dirty="0"/>
              <a:t>перечень специальностей и направлений подготовки </a:t>
            </a:r>
          </a:p>
          <a:p>
            <a:pPr algn="ctr"/>
            <a:r>
              <a:rPr lang="ru-RU" altLang="ru-RU" sz="2200" b="1" dirty="0"/>
              <a:t>для приема на целевое обучение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79388" y="3432820"/>
            <a:ext cx="4117975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за счет федерального бюджета </a:t>
            </a:r>
            <a:r>
              <a:rPr lang="ru-RU" sz="2400" dirty="0"/>
              <a:t>-</a:t>
            </a:r>
            <a:r>
              <a:rPr lang="ru-RU" altLang="ru-RU" sz="2400" dirty="0"/>
              <a:t> </a:t>
            </a:r>
            <a:r>
              <a:rPr lang="ru-RU" altLang="ru-RU" sz="2400" b="1" dirty="0"/>
              <a:t>Правительством РФ</a:t>
            </a:r>
            <a:r>
              <a:rPr lang="ru-RU" altLang="ru-RU" sz="2400" dirty="0"/>
              <a:t> </a:t>
            </a:r>
            <a:endParaRPr lang="ru-RU" altLang="ru-RU" sz="2400" dirty="0" smtClean="0"/>
          </a:p>
          <a:p>
            <a:pPr algn="ctr"/>
            <a:endParaRPr lang="ru-RU" altLang="ru-RU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298950" y="3429645"/>
            <a:ext cx="4668838" cy="14773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за счет бюджетов субъектов РФ </a:t>
            </a:r>
          </a:p>
          <a:p>
            <a:pPr algn="ctr"/>
            <a:r>
              <a:rPr lang="ru-RU" dirty="0"/>
              <a:t>и местных бюджетов – органами государственной власти субъектов РФ </a:t>
            </a:r>
          </a:p>
          <a:p>
            <a:pPr algn="ctr"/>
            <a:r>
              <a:rPr lang="ru-RU" dirty="0"/>
              <a:t>и органами местного </a:t>
            </a:r>
            <a:r>
              <a:rPr lang="ru-RU" dirty="0" smtClean="0"/>
              <a:t>самоуправления соответственно</a:t>
            </a:r>
            <a:endParaRPr lang="ru-RU" altLang="ru-RU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3352" y="836712"/>
            <a:ext cx="8820150" cy="40011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 smtClean="0">
                <a:solidFill>
                  <a:srgbClr val="C00000"/>
                </a:solidFill>
              </a:rPr>
              <a:t>337-ФЗ</a:t>
            </a:r>
            <a:endParaRPr lang="ru-RU" sz="2000" b="1" u="sng" dirty="0">
              <a:solidFill>
                <a:srgbClr val="C00000"/>
              </a:solidFill>
            </a:endParaRPr>
          </a:p>
        </p:txBody>
      </p:sp>
      <p:grpSp>
        <p:nvGrpSpPr>
          <p:cNvPr id="13" name="Группа 1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668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Обязанность </a:t>
            </a:r>
            <a:r>
              <a:rPr lang="ru-RU" sz="2400" b="1" dirty="0" smtClean="0">
                <a:solidFill>
                  <a:srgbClr val="871F03"/>
                </a:solidFill>
              </a:rPr>
              <a:t>организации по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выделению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квоты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приема 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727575" y="2399397"/>
            <a:ext cx="4164905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Организация </a:t>
            </a:r>
            <a:r>
              <a:rPr lang="ru-RU" sz="2200" b="1" u="sng" dirty="0" smtClean="0">
                <a:solidFill>
                  <a:srgbClr val="C00000"/>
                </a:solidFill>
              </a:rPr>
              <a:t>осуществляет</a:t>
            </a:r>
            <a:r>
              <a:rPr lang="ru-RU" sz="2200" dirty="0" smtClean="0"/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прием на </a:t>
            </a:r>
            <a:r>
              <a:rPr lang="ru-RU" sz="2200" b="1" dirty="0">
                <a:solidFill>
                  <a:srgbClr val="C00000"/>
                </a:solidFill>
              </a:rPr>
              <a:t>целевое обучение </a:t>
            </a:r>
            <a:r>
              <a:rPr lang="ru-RU" sz="2200" dirty="0" smtClean="0"/>
              <a:t>в </a:t>
            </a:r>
            <a:r>
              <a:rPr lang="ru-RU" sz="2200" dirty="0"/>
              <a:t>пределах установленных контрольных цифр приема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порядке, установленном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соответствии со статьей 71.1 </a:t>
            </a:r>
            <a:r>
              <a:rPr lang="ru-RU" sz="2200" dirty="0" smtClean="0"/>
              <a:t>Федерального закона «</a:t>
            </a:r>
            <a:r>
              <a:rPr lang="ru-RU" sz="2200" dirty="0"/>
              <a:t>Об образовании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Российской Федерации</a:t>
            </a:r>
            <a:r>
              <a:rPr lang="ru-RU" sz="2200" dirty="0" smtClean="0"/>
              <a:t>»</a:t>
            </a:r>
          </a:p>
          <a:p>
            <a:pPr algn="ctr"/>
            <a:endParaRPr lang="ru-RU" sz="22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23850" y="1548943"/>
            <a:ext cx="4308475" cy="7064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/>
              <a:t>До вступления в силу Федерального закона № 337-ФЗ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727575" y="1529893"/>
            <a:ext cx="4416425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C3300"/>
              </a:solidFill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81478" y="2399396"/>
            <a:ext cx="4114221" cy="34778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Организация </a:t>
            </a:r>
            <a:r>
              <a:rPr lang="ru-RU" sz="2200" b="1" u="sng" dirty="0" smtClean="0"/>
              <a:t>вправе </a:t>
            </a:r>
            <a:r>
              <a:rPr lang="ru-RU" sz="2200" b="1" u="sng" dirty="0"/>
              <a:t>осуществлять</a:t>
            </a:r>
            <a:r>
              <a:rPr lang="ru-RU" sz="2200" dirty="0"/>
              <a:t> в пределах установленных </a:t>
            </a:r>
            <a:r>
              <a:rPr lang="ru-RU" sz="2200" dirty="0" smtClean="0"/>
              <a:t>контрольных </a:t>
            </a:r>
            <a:r>
              <a:rPr lang="ru-RU" sz="2200" dirty="0"/>
              <a:t>цифр приема </a:t>
            </a:r>
            <a:r>
              <a:rPr lang="ru-RU" sz="2200" b="1" dirty="0"/>
              <a:t>целевой прием </a:t>
            </a:r>
            <a:r>
              <a:rPr lang="ru-RU" sz="2200" dirty="0"/>
              <a:t>в порядке, утвержденном </a:t>
            </a:r>
            <a:endParaRPr lang="ru-RU" sz="2200" dirty="0" smtClean="0"/>
          </a:p>
          <a:p>
            <a:pPr algn="ctr"/>
            <a:r>
              <a:rPr lang="ru-RU" sz="2200" dirty="0" smtClean="0"/>
              <a:t>в </a:t>
            </a:r>
            <a:r>
              <a:rPr lang="ru-RU" sz="2200" dirty="0"/>
              <a:t>соответствии со статьей 56 </a:t>
            </a:r>
            <a:r>
              <a:rPr lang="ru-RU" sz="2200" dirty="0" smtClean="0"/>
              <a:t>Федерального закона </a:t>
            </a:r>
          </a:p>
          <a:p>
            <a:pPr algn="ctr"/>
            <a:r>
              <a:rPr lang="ru-RU" sz="2200" dirty="0" smtClean="0"/>
              <a:t>«</a:t>
            </a:r>
            <a:r>
              <a:rPr lang="ru-RU" sz="2200" dirty="0"/>
              <a:t>Об образовании </a:t>
            </a:r>
          </a:p>
          <a:p>
            <a:pPr algn="ctr"/>
            <a:r>
              <a:rPr lang="ru-RU" sz="2200" dirty="0"/>
              <a:t>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416579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9"/>
          <p:cNvSpPr txBox="1">
            <a:spLocks noChangeArrowheads="1"/>
          </p:cNvSpPr>
          <p:nvPr/>
        </p:nvSpPr>
        <p:spPr bwMode="auto">
          <a:xfrm>
            <a:off x="250825" y="4971504"/>
            <a:ext cx="8605838" cy="1193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dirty="0">
                <a:cs typeface="Arial" charset="0"/>
              </a:rPr>
              <a:t>Федеральный закон № 337-ФЗ </a:t>
            </a:r>
            <a:r>
              <a:rPr lang="ru-RU" altLang="ru-RU" sz="3600" b="1" u="sng" dirty="0" smtClean="0">
                <a:solidFill>
                  <a:srgbClr val="C00000"/>
                </a:solidFill>
                <a:cs typeface="Arial" charset="0"/>
              </a:rPr>
              <a:t>вступил </a:t>
            </a:r>
            <a:r>
              <a:rPr lang="ru-RU" altLang="ru-RU" sz="3600" b="1" u="sng" dirty="0">
                <a:solidFill>
                  <a:srgbClr val="C00000"/>
                </a:solidFill>
                <a:cs typeface="Arial" charset="0"/>
              </a:rPr>
              <a:t>в силу с 1 января 2019 г.</a:t>
            </a:r>
            <a:endParaRPr lang="ru-RU" altLang="ru-RU" sz="3600" b="1" u="sng" dirty="0">
              <a:solidFill>
                <a:srgbClr val="C00000"/>
              </a:solidFill>
            </a:endParaRPr>
          </a:p>
        </p:txBody>
      </p:sp>
      <p:sp>
        <p:nvSpPr>
          <p:cNvPr id="15363" name="Text Box 9"/>
          <p:cNvSpPr txBox="1">
            <a:spLocks noChangeArrowheads="1"/>
          </p:cNvSpPr>
          <p:nvPr/>
        </p:nvSpPr>
        <p:spPr bwMode="auto">
          <a:xfrm>
            <a:off x="265113" y="628650"/>
            <a:ext cx="8591550" cy="395877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80010" tIns="40005" rIns="80010" bIns="40005">
            <a:spAutoFit/>
          </a:bodyPr>
          <a:lstStyle/>
          <a:p>
            <a:pPr algn="ctr"/>
            <a:r>
              <a:rPr lang="ru-RU" altLang="ru-RU" sz="2800" b="1" dirty="0"/>
              <a:t>Федеральный закон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от </a:t>
            </a:r>
            <a:r>
              <a:rPr lang="ru-RU" altLang="ru-RU" sz="2800" b="1" dirty="0"/>
              <a:t>3 августа 2018 г. № </a:t>
            </a:r>
            <a:r>
              <a:rPr lang="ru-RU" sz="2800" b="1" dirty="0"/>
              <a:t>337-ФЗ</a:t>
            </a:r>
          </a:p>
          <a:p>
            <a:pPr algn="ctr"/>
            <a:r>
              <a:rPr lang="ru-RU" altLang="ru-RU" sz="2800" b="1" dirty="0">
                <a:cs typeface="Arial" charset="0"/>
              </a:rPr>
              <a:t>«</a:t>
            </a:r>
            <a:r>
              <a:rPr lang="ru-RU" altLang="ru-RU" sz="2800" b="1" dirty="0"/>
              <a:t>О внесении изменений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в </a:t>
            </a:r>
            <a:r>
              <a:rPr lang="ru-RU" altLang="ru-RU" sz="2800" b="1" dirty="0"/>
              <a:t>отдельные </a:t>
            </a:r>
            <a:r>
              <a:rPr lang="ru-RU" altLang="ru-RU" sz="2800" b="1" dirty="0" smtClean="0"/>
              <a:t>законодательные </a:t>
            </a:r>
            <a:r>
              <a:rPr lang="ru-RU" altLang="ru-RU" sz="2800" b="1" dirty="0"/>
              <a:t>акты Российской Федерации </a:t>
            </a:r>
          </a:p>
          <a:p>
            <a:pPr algn="ctr"/>
            <a:r>
              <a:rPr lang="ru-RU" altLang="ru-RU" sz="2800" b="1" dirty="0"/>
              <a:t>в части совершенствования </a:t>
            </a:r>
            <a:endParaRPr lang="ru-RU" altLang="ru-RU" sz="2800" b="1" dirty="0" smtClean="0"/>
          </a:p>
          <a:p>
            <a:pPr algn="ctr"/>
            <a:r>
              <a:rPr lang="ru-RU" altLang="ru-RU" sz="2800" b="1" dirty="0" smtClean="0"/>
              <a:t>целевого </a:t>
            </a:r>
            <a:r>
              <a:rPr lang="ru-RU" altLang="ru-RU" sz="2800" b="1" dirty="0"/>
              <a:t>обучения</a:t>
            </a:r>
            <a:r>
              <a:rPr lang="ru-RU" altLang="ru-RU" sz="2800" b="1" dirty="0">
                <a:cs typeface="Arial" charset="0"/>
              </a:rPr>
              <a:t>»</a:t>
            </a:r>
          </a:p>
          <a:p>
            <a:pPr algn="ctr"/>
            <a:endParaRPr lang="ru-RU" altLang="ru-RU" sz="2800" b="1" dirty="0"/>
          </a:p>
          <a:p>
            <a:pPr algn="ctr"/>
            <a:r>
              <a:rPr lang="ru-RU" altLang="ru-RU" sz="2800" b="1" dirty="0"/>
              <a:t>(далее - Федеральный закон № </a:t>
            </a:r>
            <a:r>
              <a:rPr lang="ru-RU" sz="2800" b="1" dirty="0"/>
              <a:t>337-ФЗ</a:t>
            </a:r>
            <a:r>
              <a:rPr lang="ru-RU" altLang="ru-RU" sz="2800" b="1" dirty="0"/>
              <a:t>)</a:t>
            </a:r>
            <a:endParaRPr lang="ru-RU" altLang="ru-RU" sz="2800" b="1" dirty="0">
              <a:cs typeface="Arial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F6B01BD9-347A-485A-A42D-8EA712735F0D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5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3528" y="1484784"/>
            <a:ext cx="8496944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Квота приема </a:t>
            </a:r>
            <a:r>
              <a:rPr lang="ru-RU" sz="2000" b="1" dirty="0" smtClean="0">
                <a:solidFill>
                  <a:srgbClr val="C00000"/>
                </a:solidFill>
              </a:rPr>
              <a:t>на </a:t>
            </a:r>
            <a:r>
              <a:rPr lang="ru-RU" sz="2000" b="1" dirty="0">
                <a:solidFill>
                  <a:srgbClr val="C00000"/>
                </a:solidFill>
              </a:rPr>
              <a:t>целевое обучение </a:t>
            </a:r>
            <a:r>
              <a:rPr lang="ru-RU" sz="2000" b="1" dirty="0" smtClean="0">
                <a:solidFill>
                  <a:srgbClr val="C00000"/>
                </a:solidFill>
              </a:rPr>
              <a:t>установлена </a:t>
            </a:r>
            <a:r>
              <a:rPr lang="ru-RU" sz="2000" dirty="0" smtClean="0"/>
              <a:t>в </a:t>
            </a:r>
            <a:r>
              <a:rPr lang="ru-RU" sz="2000" dirty="0"/>
              <a:t>пределах </a:t>
            </a:r>
            <a:r>
              <a:rPr lang="ru-RU" sz="2000" dirty="0" smtClean="0"/>
              <a:t>контрольных </a:t>
            </a:r>
            <a:r>
              <a:rPr lang="ru-RU" sz="2000" dirty="0"/>
              <a:t>цифр </a:t>
            </a:r>
            <a:r>
              <a:rPr lang="ru-RU" sz="2000" dirty="0" smtClean="0"/>
              <a:t>приема за счет федерального бюджета</a:t>
            </a:r>
            <a:endParaRPr lang="ru-RU" sz="2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21063" y="2492896"/>
            <a:ext cx="8496944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Если в организации по данной специальности (направлению подготовки) есть </a:t>
            </a:r>
            <a:r>
              <a:rPr lang="ru-RU" sz="2400" dirty="0"/>
              <a:t>контрольные цифры </a:t>
            </a:r>
            <a:r>
              <a:rPr lang="ru-RU" sz="2400" dirty="0" smtClean="0"/>
              <a:t>приема </a:t>
            </a:r>
            <a:r>
              <a:rPr lang="ru-RU" sz="2400" dirty="0"/>
              <a:t>за счет федерального </a:t>
            </a:r>
            <a:r>
              <a:rPr lang="ru-RU" sz="2400" dirty="0" smtClean="0"/>
              <a:t>бюджета</a:t>
            </a:r>
            <a:endParaRPr lang="ru-RU" sz="24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53148" y="4196836"/>
            <a:ext cx="8496944" cy="138499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Организация </a:t>
            </a:r>
            <a:r>
              <a:rPr lang="ru-RU" sz="2400" b="1" dirty="0" smtClean="0">
                <a:solidFill>
                  <a:srgbClr val="871F03"/>
                </a:solidFill>
              </a:rPr>
              <a:t>обязана провести </a:t>
            </a:r>
          </a:p>
          <a:p>
            <a:pPr algn="ctr"/>
            <a:r>
              <a:rPr lang="ru-RU" sz="2400" b="1" dirty="0" smtClean="0">
                <a:solidFill>
                  <a:srgbClr val="871F03"/>
                </a:solidFill>
              </a:rPr>
              <a:t>прием </a:t>
            </a:r>
            <a:r>
              <a:rPr lang="ru-RU" sz="2400" b="1" dirty="0">
                <a:solidFill>
                  <a:srgbClr val="871F03"/>
                </a:solidFill>
              </a:rPr>
              <a:t>на целевое обучение </a:t>
            </a:r>
            <a:r>
              <a:rPr lang="ru-RU" sz="2400" b="1" dirty="0" smtClean="0">
                <a:solidFill>
                  <a:srgbClr val="871F03"/>
                </a:solidFill>
              </a:rPr>
              <a:t>в пределах квоты </a:t>
            </a:r>
          </a:p>
          <a:p>
            <a:pPr algn="ctr"/>
            <a:r>
              <a:rPr lang="ru-RU" dirty="0" smtClean="0"/>
              <a:t>(за исключением случая, когда учредитель (федеральный государственный орган) распределил квоту и не выделил места данной организации)</a:t>
            </a:r>
            <a:endParaRPr lang="ru-RU" dirty="0"/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 rot="5400000">
            <a:off x="4318524" y="3634673"/>
            <a:ext cx="502021" cy="619125"/>
          </a:xfrm>
          <a:prstGeom prst="rightArrow">
            <a:avLst>
              <a:gd name="adj1" fmla="val 50000"/>
              <a:gd name="adj2" fmla="val 4765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53148" y="5581831"/>
            <a:ext cx="3282748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Организация федерального подчинения</a:t>
            </a:r>
            <a:endParaRPr lang="ru-RU" sz="1600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635896" y="5581831"/>
            <a:ext cx="3168129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Организация регионального подчинения</a:t>
            </a:r>
            <a:endParaRPr lang="ru-RU" sz="16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804024" y="5581831"/>
            <a:ext cx="2046067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Частная организация</a:t>
            </a:r>
          </a:p>
          <a:p>
            <a:pPr algn="ctr"/>
            <a:endParaRPr lang="ru-RU" sz="20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Обязанность </a:t>
            </a:r>
            <a:r>
              <a:rPr lang="ru-RU" sz="2400" b="1" dirty="0" smtClean="0">
                <a:solidFill>
                  <a:srgbClr val="871F03"/>
                </a:solidFill>
              </a:rPr>
              <a:t>организации по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выделению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квоты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приема 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41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Механизм выделения квоты приема на целевое  обучение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организацией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26985" name="Text Box 9"/>
          <p:cNvSpPr txBox="1">
            <a:spLocks noChangeArrowheads="1"/>
          </p:cNvSpPr>
          <p:nvPr/>
        </p:nvSpPr>
        <p:spPr bwMode="auto">
          <a:xfrm>
            <a:off x="67851" y="2461494"/>
            <a:ext cx="3784069" cy="163121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000" b="1" u="sng" dirty="0" smtClean="0"/>
              <a:t>Учредитель  распределил </a:t>
            </a:r>
            <a:r>
              <a:rPr lang="ru-RU" altLang="ru-RU" sz="2000" dirty="0" smtClean="0"/>
              <a:t>квоту между подведомственными организациями </a:t>
            </a:r>
          </a:p>
          <a:p>
            <a:pPr algn="r"/>
            <a:r>
              <a:rPr lang="ru-RU" altLang="ru-RU" sz="2000" dirty="0" smtClean="0"/>
              <a:t>(установил количество мест)</a:t>
            </a:r>
            <a:endParaRPr lang="ru-RU" altLang="ru-RU" sz="2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547664" y="4454705"/>
            <a:ext cx="3888432" cy="163121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/>
              <a:t>Организация выделяет </a:t>
            </a:r>
          </a:p>
          <a:p>
            <a:pPr algn="ctr"/>
            <a:r>
              <a:rPr lang="ru-RU" altLang="ru-RU" sz="2000" dirty="0" smtClean="0"/>
              <a:t>квоту в пределах КЦП </a:t>
            </a:r>
          </a:p>
          <a:p>
            <a:pPr algn="ctr"/>
            <a:r>
              <a:rPr lang="ru-RU" altLang="ru-RU" sz="2000" dirty="0" smtClean="0"/>
              <a:t>в соответствии </a:t>
            </a:r>
          </a:p>
          <a:p>
            <a:pPr algn="ctr"/>
            <a:r>
              <a:rPr lang="ru-RU" altLang="ru-RU" sz="2000" dirty="0" smtClean="0"/>
              <a:t>с количеством мест, установленным учредителем</a:t>
            </a:r>
            <a:endParaRPr lang="ru-RU" altLang="ru-RU" sz="2000" dirty="0"/>
          </a:p>
        </p:txBody>
      </p:sp>
      <p:sp>
        <p:nvSpPr>
          <p:cNvPr id="19" name="AutoShape 21"/>
          <p:cNvSpPr>
            <a:spLocks noChangeArrowheads="1"/>
          </p:cNvSpPr>
          <p:nvPr/>
        </p:nvSpPr>
        <p:spPr bwMode="auto">
          <a:xfrm rot="5400000">
            <a:off x="2936420" y="3259540"/>
            <a:ext cx="2097746" cy="342900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711229" y="4462476"/>
            <a:ext cx="3240244" cy="163121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 smtClean="0"/>
              <a:t>Организация выделяет квоту в соответствии с %, установленным Правительством РФ </a:t>
            </a:r>
          </a:p>
          <a:p>
            <a:pPr algn="ctr"/>
            <a:r>
              <a:rPr lang="ru-RU" altLang="ru-RU" sz="2000" dirty="0" smtClean="0"/>
              <a:t>(в % от КЦП)</a:t>
            </a:r>
            <a:endParaRPr lang="ru-RU" altLang="ru-RU" sz="2000" dirty="0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 rot="5400000">
            <a:off x="5536036" y="3243351"/>
            <a:ext cx="2065367" cy="342900"/>
          </a:xfrm>
          <a:prstGeom prst="rightArrow">
            <a:avLst>
              <a:gd name="adj1" fmla="val 50000"/>
              <a:gd name="adj2" fmla="val 55538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959885" y="1556792"/>
            <a:ext cx="6405961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u="sng" dirty="0" smtClean="0"/>
              <a:t>Правительство РФ</a:t>
            </a:r>
          </a:p>
          <a:p>
            <a:pPr algn="ctr"/>
            <a:r>
              <a:rPr lang="ru-RU" altLang="ru-RU" sz="2400" dirty="0" smtClean="0"/>
              <a:t>установило квоту в % от КЦП</a:t>
            </a:r>
            <a:endParaRPr lang="ru-RU" altLang="ru-RU" sz="24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804026" y="2461494"/>
            <a:ext cx="2339974" cy="193899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000" b="1" u="sng" dirty="0" smtClean="0"/>
              <a:t>Учредитель</a:t>
            </a:r>
            <a:r>
              <a:rPr lang="ru-RU" altLang="ru-RU" sz="2000" dirty="0" smtClean="0"/>
              <a:t> </a:t>
            </a:r>
          </a:p>
          <a:p>
            <a:r>
              <a:rPr lang="ru-RU" altLang="ru-RU" sz="2000" b="1" u="sng" dirty="0" smtClean="0"/>
              <a:t>не </a:t>
            </a:r>
            <a:r>
              <a:rPr lang="ru-RU" altLang="ru-RU" sz="2000" b="1" u="sng" dirty="0"/>
              <a:t>распределил </a:t>
            </a:r>
            <a:r>
              <a:rPr lang="ru-RU" altLang="ru-RU" sz="2000" dirty="0"/>
              <a:t>квоту </a:t>
            </a:r>
            <a:r>
              <a:rPr lang="ru-RU" altLang="ru-RU" sz="2000" dirty="0" smtClean="0"/>
              <a:t>между подведомствен-</a:t>
            </a:r>
            <a:r>
              <a:rPr lang="ru-RU" altLang="ru-RU" sz="2000" dirty="0" err="1" smtClean="0"/>
              <a:t>ными</a:t>
            </a:r>
            <a:r>
              <a:rPr lang="ru-RU" altLang="ru-RU" sz="2000" dirty="0" smtClean="0"/>
              <a:t> </a:t>
            </a:r>
            <a:r>
              <a:rPr lang="ru-RU" altLang="ru-RU" sz="2000" dirty="0"/>
              <a:t>организациями </a:t>
            </a:r>
          </a:p>
        </p:txBody>
      </p:sp>
    </p:spTree>
    <p:extLst>
      <p:ext uri="{BB962C8B-B14F-4D97-AF65-F5344CB8AC3E}">
        <p14:creationId xmlns:p14="http://schemas.microsoft.com/office/powerpoint/2010/main" val="31714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Распределение квоты приема на целевое  обучение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организации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276612" y="1268760"/>
            <a:ext cx="8615868" cy="5232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871F03"/>
                </a:solidFill>
              </a:rPr>
              <a:t>Распределение квоты по формам обучения</a:t>
            </a:r>
            <a:endParaRPr lang="ru-RU" altLang="ru-RU" sz="3200" b="1" dirty="0">
              <a:solidFill>
                <a:srgbClr val="871F03"/>
              </a:solidFill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288834" y="2598003"/>
            <a:ext cx="864096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Распределение квоты по формам обучения</a:t>
            </a:r>
          </a:p>
          <a:p>
            <a:pPr algn="ctr"/>
            <a:r>
              <a:rPr lang="ru-RU" altLang="ru-RU" sz="2400" dirty="0" smtClean="0"/>
              <a:t>определено учредителем </a:t>
            </a:r>
          </a:p>
        </p:txBody>
      </p: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276612" y="2132856"/>
            <a:ext cx="8615868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Если учредитель распределил квоту 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01380" y="4470211"/>
            <a:ext cx="861586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выделяется организацией </a:t>
            </a:r>
          </a:p>
          <a:p>
            <a:pPr algn="ctr"/>
            <a:r>
              <a:rPr lang="ru-RU" sz="2400" b="1" u="sng" dirty="0" smtClean="0"/>
              <a:t>в </a:t>
            </a:r>
            <a:r>
              <a:rPr lang="ru-RU" sz="2400" b="1" u="sng" dirty="0"/>
              <a:t>общем объеме контрольных цифр приема </a:t>
            </a:r>
            <a:endParaRPr lang="ru-RU" altLang="ru-RU" sz="2400" b="1" u="sng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76612" y="4006225"/>
            <a:ext cx="8615868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 smtClean="0"/>
              <a:t>Если учредитель не распределил квоту </a:t>
            </a:r>
          </a:p>
        </p:txBody>
      </p:sp>
    </p:spTree>
    <p:extLst>
      <p:ext uri="{BB962C8B-B14F-4D97-AF65-F5344CB8AC3E}">
        <p14:creationId xmlns:p14="http://schemas.microsoft.com/office/powerpoint/2010/main" val="74954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Распределение квоты приема на целевое  обучение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организации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83307" y="1412776"/>
            <a:ext cx="8928546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871F03"/>
                </a:solidFill>
              </a:rPr>
              <a:t>Распределение квоты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между головной организацией </a:t>
            </a:r>
          </a:p>
          <a:p>
            <a:pPr algn="ctr"/>
            <a:r>
              <a:rPr lang="ru-RU" altLang="ru-RU" sz="2400" b="1" dirty="0" smtClean="0">
                <a:solidFill>
                  <a:srgbClr val="871F03"/>
                </a:solidFill>
              </a:rPr>
              <a:t>и филиалами</a:t>
            </a:r>
            <a:endParaRPr lang="ru-RU" altLang="ru-RU" sz="2800" b="1" dirty="0">
              <a:solidFill>
                <a:srgbClr val="871F03"/>
              </a:solidFill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71130" y="3951347"/>
            <a:ext cx="8640514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871F03"/>
                </a:solidFill>
              </a:rPr>
              <a:t>Распределение квоты по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профилям в пределах специальности (направления подготовки)</a:t>
            </a:r>
            <a:endParaRPr lang="ru-RU" altLang="ru-RU" sz="2800" b="1" dirty="0">
              <a:solidFill>
                <a:srgbClr val="871F03"/>
              </a:solidFill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183307" y="2366883"/>
            <a:ext cx="865513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распределяется организацией </a:t>
            </a:r>
          </a:p>
          <a:p>
            <a:pPr algn="ctr"/>
            <a:r>
              <a:rPr lang="ru-RU" altLang="ru-RU" sz="2400" dirty="0" smtClean="0"/>
              <a:t>самостоятельно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06666" y="4944650"/>
            <a:ext cx="842493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распределяется организацией самостоятельно</a:t>
            </a:r>
          </a:p>
          <a:p>
            <a:pPr algn="ctr"/>
            <a:endParaRPr lang="ru-RU" altLang="ru-RU" sz="24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436216" y="5406315"/>
            <a:ext cx="219538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Постановление Правительства РФ от 21.03.2019 № 302</a:t>
            </a:r>
          </a:p>
        </p:txBody>
      </p:sp>
    </p:spTree>
    <p:extLst>
      <p:ext uri="{BB962C8B-B14F-4D97-AF65-F5344CB8AC3E}">
        <p14:creationId xmlns:p14="http://schemas.microsoft.com/office/powerpoint/2010/main" val="44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Использование квоты приема на целевое  обучение </a:t>
            </a:r>
            <a:r>
              <a:rPr lang="ru-RU" altLang="ru-RU" sz="2400" b="1" u="sng" dirty="0" smtClean="0">
                <a:solidFill>
                  <a:srgbClr val="C00000"/>
                </a:solidFill>
                <a:cs typeface="Arial" charset="0"/>
              </a:rPr>
              <a:t>организацией</a:t>
            </a:r>
            <a:endParaRPr lang="ru-RU" alt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67544" y="1813996"/>
            <a:ext cx="799288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Квота приема на целевое обучение </a:t>
            </a:r>
          </a:p>
          <a:p>
            <a:pPr algn="ctr"/>
            <a:r>
              <a:rPr lang="ru-RU" altLang="ru-RU" sz="2400" dirty="0" smtClean="0"/>
              <a:t>не разделяется между заказчиками</a:t>
            </a:r>
            <a:endParaRPr lang="ru-RU" altLang="ru-RU" sz="2800" dirty="0">
              <a:solidFill>
                <a:srgbClr val="C00000"/>
              </a:solidFill>
            </a:endParaRPr>
          </a:p>
        </p:txBody>
      </p:sp>
      <p:sp>
        <p:nvSpPr>
          <p:cNvPr id="17" name="AutoShape 21"/>
          <p:cNvSpPr>
            <a:spLocks noChangeArrowheads="1"/>
          </p:cNvSpPr>
          <p:nvPr/>
        </p:nvSpPr>
        <p:spPr bwMode="auto">
          <a:xfrm rot="5400000">
            <a:off x="4142548" y="2607448"/>
            <a:ext cx="642880" cy="717970"/>
          </a:xfrm>
          <a:prstGeom prst="rightArrow">
            <a:avLst>
              <a:gd name="adj1" fmla="val 50000"/>
              <a:gd name="adj2" fmla="val 46423"/>
            </a:avLst>
          </a:prstGeom>
          <a:solidFill>
            <a:srgbClr val="7B0F19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2000">
              <a:solidFill>
                <a:srgbClr val="7B0F19"/>
              </a:solidFill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67544" y="3287873"/>
            <a:ext cx="7992888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Единый конкурс в пределах квоты </a:t>
            </a:r>
          </a:p>
          <a:p>
            <a:pPr algn="ctr"/>
            <a:r>
              <a:rPr lang="ru-RU" altLang="ru-RU" sz="2400" dirty="0" smtClean="0"/>
              <a:t>(по данной совокупности условий поступления)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285745" y="4743239"/>
            <a:ext cx="4356485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Незаполненные места передаются в общий конкурс</a:t>
            </a:r>
          </a:p>
        </p:txBody>
      </p:sp>
    </p:spTree>
    <p:extLst>
      <p:ext uri="{BB962C8B-B14F-4D97-AF65-F5344CB8AC3E}">
        <p14:creationId xmlns:p14="http://schemas.microsoft.com/office/powerpoint/2010/main" val="22693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107950" y="336550"/>
            <a:ext cx="9036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871F03"/>
                </a:solidFill>
              </a:rPr>
              <a:t>Квота для приема на целевое обучение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r>
              <a:rPr lang="ru-RU" sz="2400" b="1" dirty="0" smtClean="0">
                <a:solidFill>
                  <a:srgbClr val="871F03"/>
                </a:solidFill>
              </a:rPr>
              <a:t>с </a:t>
            </a:r>
            <a:r>
              <a:rPr lang="ru-RU" sz="2400" b="1" dirty="0">
                <a:solidFill>
                  <a:srgbClr val="871F03"/>
                </a:solidFill>
              </a:rPr>
              <a:t>обязательством по прохождению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r>
              <a:rPr lang="ru-RU" sz="2400" b="1" dirty="0" smtClean="0">
                <a:solidFill>
                  <a:srgbClr val="871F03"/>
                </a:solidFill>
              </a:rPr>
              <a:t>военной </a:t>
            </a:r>
            <a:r>
              <a:rPr lang="ru-RU" sz="2400" b="1" dirty="0">
                <a:solidFill>
                  <a:srgbClr val="871F03"/>
                </a:solidFill>
              </a:rPr>
              <a:t>службы по контракту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547664" y="1700808"/>
            <a:ext cx="6426348" cy="230832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dirty="0"/>
              <a:t>Особенности установления квоты приема на целевое обучение в интересах отдельных федеральных органов исполнительной власти с обязательством по прохождению военной службы </a:t>
            </a:r>
            <a:endParaRPr lang="ru-RU" sz="2400" dirty="0" smtClean="0"/>
          </a:p>
          <a:p>
            <a:pPr lvl="0" algn="ctr"/>
            <a:r>
              <a:rPr lang="ru-RU" sz="2400" dirty="0" smtClean="0"/>
              <a:t>по </a:t>
            </a:r>
            <a:r>
              <a:rPr lang="ru-RU" sz="2400" dirty="0"/>
              <a:t>контракту после завершения </a:t>
            </a:r>
            <a:r>
              <a:rPr lang="ru-RU" sz="2400" dirty="0" smtClean="0"/>
              <a:t>обучения</a:t>
            </a:r>
          </a:p>
        </p:txBody>
      </p:sp>
      <p:sp>
        <p:nvSpPr>
          <p:cNvPr id="23" name="AutoShape 43"/>
          <p:cNvSpPr>
            <a:spLocks noChangeArrowheads="1"/>
          </p:cNvSpPr>
          <p:nvPr/>
        </p:nvSpPr>
        <p:spPr bwMode="auto">
          <a:xfrm rot="5400000">
            <a:off x="4431384" y="4105682"/>
            <a:ext cx="708724" cy="485685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567525" y="4702887"/>
            <a:ext cx="6406487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Отдельный </a:t>
            </a:r>
          </a:p>
          <a:p>
            <a:pPr algn="ctr"/>
            <a:r>
              <a:rPr lang="ru-RU" sz="2400" b="1" dirty="0" smtClean="0"/>
              <a:t>нормативный правовой акт</a:t>
            </a:r>
            <a:endParaRPr lang="ru-RU" sz="2400" b="1" dirty="0"/>
          </a:p>
          <a:p>
            <a:pPr algn="ctr"/>
            <a:r>
              <a:rPr lang="ru-RU" sz="2400" b="1" dirty="0"/>
              <a:t>Правительства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Российской </a:t>
            </a:r>
            <a:r>
              <a:rPr lang="ru-RU" sz="2400" b="1" dirty="0"/>
              <a:t>Федерации </a:t>
            </a:r>
          </a:p>
        </p:txBody>
      </p:sp>
    </p:spTree>
    <p:extLst>
      <p:ext uri="{BB962C8B-B14F-4D97-AF65-F5344CB8AC3E}">
        <p14:creationId xmlns:p14="http://schemas.microsoft.com/office/powerpoint/2010/main" val="19780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9"/>
          <p:cNvSpPr txBox="1">
            <a:spLocks noChangeArrowheads="1"/>
          </p:cNvSpPr>
          <p:nvPr/>
        </p:nvSpPr>
        <p:spPr bwMode="auto">
          <a:xfrm>
            <a:off x="292100" y="260648"/>
            <a:ext cx="831691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Установление квоты приема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целевое обучение </a:t>
            </a:r>
          </a:p>
          <a:p>
            <a:r>
              <a:rPr lang="ru-RU" altLang="ru-RU" sz="2400" b="1" dirty="0" smtClean="0">
                <a:solidFill>
                  <a:srgbClr val="C00000"/>
                </a:solidFill>
                <a:cs typeface="Arial" charset="0"/>
              </a:rPr>
              <a:t>(по уровням бюджета)</a:t>
            </a:r>
            <a:endParaRPr lang="ru-RU" alt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86093" y="1184572"/>
            <a:ext cx="8719942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u="sng" dirty="0"/>
              <a:t>Правительство </a:t>
            </a:r>
            <a:r>
              <a:rPr lang="ru-RU" altLang="ru-RU" sz="2000" b="1" u="sng" dirty="0" smtClean="0"/>
              <a:t>РФ</a:t>
            </a:r>
            <a:r>
              <a:rPr lang="ru-RU" altLang="ru-RU" sz="2000" b="1" dirty="0" smtClean="0"/>
              <a:t> 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192318" y="1940639"/>
            <a:ext cx="2132210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solidFill>
                  <a:srgbClr val="C00000"/>
                </a:solidFill>
              </a:rPr>
              <a:t>Бюджеты субъектов РФ, местные бюджеты 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25" name="AutoShape 43"/>
          <p:cNvSpPr>
            <a:spLocks noChangeArrowheads="1"/>
          </p:cNvSpPr>
          <p:nvPr/>
        </p:nvSpPr>
        <p:spPr bwMode="auto">
          <a:xfrm rot="5400000">
            <a:off x="6223843" y="2255342"/>
            <a:ext cx="1296143" cy="619125"/>
          </a:xfrm>
          <a:prstGeom prst="rightArrow">
            <a:avLst>
              <a:gd name="adj1" fmla="val 50000"/>
              <a:gd name="adj2" fmla="val 4765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1600" b="1">
              <a:solidFill>
                <a:srgbClr val="7B0F19"/>
              </a:solidFill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156176" y="3220722"/>
            <a:ext cx="2816374" cy="31700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dirty="0" smtClean="0">
                <a:cs typeface="Arial" charset="0"/>
              </a:rPr>
              <a:t>Порядок установления квоты </a:t>
            </a:r>
          </a:p>
          <a:p>
            <a:pPr algn="ctr">
              <a:defRPr/>
            </a:pPr>
            <a:r>
              <a:rPr lang="ru-RU" altLang="ru-RU" sz="2000" dirty="0" smtClean="0">
                <a:cs typeface="Arial" charset="0"/>
              </a:rPr>
              <a:t>и квота </a:t>
            </a:r>
            <a:r>
              <a:rPr lang="ru-RU" altLang="ru-RU" sz="2000" dirty="0" smtClean="0"/>
              <a:t>устанавливаются</a:t>
            </a:r>
            <a:endParaRPr lang="ru-RU" altLang="ru-RU" sz="2000" dirty="0"/>
          </a:p>
          <a:p>
            <a:pPr algn="ctr">
              <a:defRPr/>
            </a:pPr>
            <a:r>
              <a:rPr lang="ru-RU" sz="2000" dirty="0" smtClean="0"/>
              <a:t>органами государственной  </a:t>
            </a:r>
            <a:r>
              <a:rPr lang="ru-RU" sz="2000" dirty="0"/>
              <a:t>власти субъектов РФ </a:t>
            </a:r>
            <a:endParaRPr lang="ru-RU" sz="2000" dirty="0" smtClean="0"/>
          </a:p>
          <a:p>
            <a:pPr algn="ctr">
              <a:defRPr/>
            </a:pPr>
            <a:r>
              <a:rPr lang="ru-RU" sz="2000" dirty="0" smtClean="0"/>
              <a:t>и </a:t>
            </a:r>
            <a:r>
              <a:rPr lang="ru-RU" sz="2000" dirty="0"/>
              <a:t>органами </a:t>
            </a:r>
            <a:r>
              <a:rPr lang="ru-RU" sz="2000" dirty="0" smtClean="0"/>
              <a:t>местного самоуправления </a:t>
            </a:r>
            <a:r>
              <a:rPr lang="ru-RU" sz="2000" dirty="0"/>
              <a:t>соответственно</a:t>
            </a:r>
            <a:endParaRPr lang="ru-RU" altLang="ru-RU" sz="2000" dirty="0"/>
          </a:p>
        </p:txBody>
      </p:sp>
      <p:grpSp>
        <p:nvGrpSpPr>
          <p:cNvPr id="21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24" name="Прямая соединительная линия 23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4B3AB79D-61CA-4374-AFE6-E006E6FB1E14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11952" y="3220722"/>
            <a:ext cx="5584183" cy="40011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000" b="1" u="sng" dirty="0" smtClean="0"/>
              <a:t>Правительство РФ</a:t>
            </a:r>
            <a:endParaRPr lang="ru-RU" altLang="ru-RU" sz="2000" dirty="0"/>
          </a:p>
        </p:txBody>
      </p:sp>
      <p:sp>
        <p:nvSpPr>
          <p:cNvPr id="31" name="AutoShape 43"/>
          <p:cNvSpPr>
            <a:spLocks noChangeArrowheads="1"/>
          </p:cNvSpPr>
          <p:nvPr/>
        </p:nvSpPr>
        <p:spPr bwMode="auto">
          <a:xfrm rot="5400000">
            <a:off x="2241455" y="2255342"/>
            <a:ext cx="1296142" cy="619125"/>
          </a:xfrm>
          <a:prstGeom prst="rightArrow">
            <a:avLst>
              <a:gd name="adj1" fmla="val 50000"/>
              <a:gd name="adj2" fmla="val 4765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altLang="ru-RU" sz="1600" b="1">
              <a:solidFill>
                <a:srgbClr val="7B0F19"/>
              </a:solidFill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343582" y="1990581"/>
            <a:ext cx="2356210" cy="64633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b="1" dirty="0" smtClean="0">
                <a:solidFill>
                  <a:srgbClr val="C00000"/>
                </a:solidFill>
              </a:rPr>
              <a:t>Федеральный бюджет</a:t>
            </a: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11953" y="3590054"/>
            <a:ext cx="2684595" cy="132343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600" dirty="0" smtClean="0"/>
              <a:t>Квота </a:t>
            </a:r>
          </a:p>
          <a:p>
            <a:pPr algn="ctr"/>
            <a:r>
              <a:rPr lang="ru-RU" altLang="ru-RU" sz="3600" dirty="0" smtClean="0"/>
              <a:t>в % от КЦП </a:t>
            </a:r>
          </a:p>
          <a:p>
            <a:pPr algn="ctr"/>
            <a:endParaRPr lang="ru-RU" altLang="ru-RU" sz="800" dirty="0" smtClean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896548" y="3590054"/>
            <a:ext cx="2899588" cy="132343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/>
              <a:t>Квота приема </a:t>
            </a:r>
          </a:p>
          <a:p>
            <a:pPr lvl="0" algn="ctr"/>
            <a:r>
              <a:rPr lang="ru-RU" sz="1600" dirty="0" smtClean="0"/>
              <a:t>на </a:t>
            </a:r>
            <a:r>
              <a:rPr lang="ru-RU" sz="1600" dirty="0"/>
              <a:t>целевое обучение </a:t>
            </a:r>
            <a:endParaRPr lang="ru-RU" sz="1600" dirty="0" smtClean="0"/>
          </a:p>
          <a:p>
            <a:pPr lvl="0" algn="ctr"/>
            <a:r>
              <a:rPr lang="ru-RU" sz="1600" b="1" dirty="0" smtClean="0"/>
              <a:t>с </a:t>
            </a:r>
            <a:r>
              <a:rPr lang="ru-RU" sz="1600" b="1" dirty="0"/>
              <a:t>обязательством </a:t>
            </a:r>
            <a:endParaRPr lang="ru-RU" sz="1600" b="1" dirty="0" smtClean="0"/>
          </a:p>
          <a:p>
            <a:pPr lvl="0" algn="ctr"/>
            <a:r>
              <a:rPr lang="ru-RU" sz="1600" b="1" dirty="0" smtClean="0"/>
              <a:t>по </a:t>
            </a:r>
            <a:r>
              <a:rPr lang="ru-RU" sz="1600" b="1" dirty="0"/>
              <a:t>прохождению военной службы </a:t>
            </a:r>
            <a:r>
              <a:rPr lang="ru-RU" sz="1600" b="1" dirty="0" smtClean="0"/>
              <a:t>по контракту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09550" y="1556792"/>
            <a:ext cx="8719942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Перечень специальностей</a:t>
            </a:r>
            <a:r>
              <a:rPr lang="ru-RU" sz="2000" dirty="0"/>
              <a:t>, направлений </a:t>
            </a:r>
            <a:r>
              <a:rPr lang="ru-RU" sz="2000" dirty="0" smtClean="0"/>
              <a:t>подготовки </a:t>
            </a:r>
          </a:p>
        </p:txBody>
      </p:sp>
    </p:spTree>
    <p:extLst>
      <p:ext uri="{BB962C8B-B14F-4D97-AF65-F5344CB8AC3E}">
        <p14:creationId xmlns:p14="http://schemas.microsoft.com/office/powerpoint/2010/main" val="124073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226724" y="1734779"/>
            <a:ext cx="8568951" cy="26776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Договор, представленный поступающим, </a:t>
            </a:r>
          </a:p>
          <a:p>
            <a:pPr algn="ctr"/>
            <a:r>
              <a:rPr lang="ru-RU" sz="2800" dirty="0" smtClean="0"/>
              <a:t>должен быть </a:t>
            </a:r>
          </a:p>
          <a:p>
            <a:pPr algn="ctr"/>
            <a:r>
              <a:rPr lang="ru-RU" sz="2800" b="1" u="sng" dirty="0" smtClean="0"/>
              <a:t>договором о </a:t>
            </a:r>
            <a:r>
              <a:rPr lang="ru-RU" altLang="ru-RU" sz="2800" b="1" u="sng" dirty="0" smtClean="0">
                <a:cs typeface="Arial" charset="0"/>
              </a:rPr>
              <a:t>целевом обучении</a:t>
            </a:r>
          </a:p>
          <a:p>
            <a:pPr algn="ctr"/>
            <a:r>
              <a:rPr lang="ru-RU" sz="2800" dirty="0" smtClean="0">
                <a:cs typeface="Arial" charset="0"/>
              </a:rPr>
              <a:t>(содержать существенные условия договора, определенные </a:t>
            </a:r>
            <a:r>
              <a:rPr lang="ru-RU" sz="2800" dirty="0" smtClean="0"/>
              <a:t>Федеральным законом </a:t>
            </a:r>
          </a:p>
          <a:p>
            <a:pPr algn="ctr"/>
            <a:r>
              <a:rPr lang="ru-RU" sz="2800" dirty="0" smtClean="0"/>
              <a:t>«</a:t>
            </a:r>
            <a:r>
              <a:rPr lang="ru-RU" sz="2800" dirty="0"/>
              <a:t>Об образовании в Российской Федерации</a:t>
            </a:r>
            <a:r>
              <a:rPr lang="ru-RU" sz="2800" dirty="0" smtClean="0"/>
              <a:t>»)</a:t>
            </a:r>
            <a:endParaRPr lang="ru-RU" sz="28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214313" y="1124744"/>
            <a:ext cx="8794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000" b="1" dirty="0">
                <a:cs typeface="Arial" charset="0"/>
              </a:rPr>
              <a:t>Существенные условия договора о целевом обучении (</a:t>
            </a:r>
            <a:r>
              <a:rPr lang="ru-RU" altLang="ru-RU" sz="2000" b="1" dirty="0"/>
              <a:t>обязательства заказчика и гражданина)</a:t>
            </a:r>
          </a:p>
          <a:p>
            <a:pPr algn="ctr"/>
            <a:endParaRPr lang="ru-RU" altLang="ru-RU" sz="2000" b="1" dirty="0"/>
          </a:p>
        </p:txBody>
      </p:sp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627785" y="2095085"/>
            <a:ext cx="6381278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 организации предоставления / предоставлению гражданину </a:t>
            </a:r>
          </a:p>
          <a:p>
            <a:pPr algn="ctr"/>
            <a:r>
              <a:rPr lang="ru-RU" sz="2400" dirty="0"/>
              <a:t>в период обучения </a:t>
            </a:r>
            <a:r>
              <a:rPr lang="ru-RU" sz="2400" b="1" dirty="0">
                <a:solidFill>
                  <a:srgbClr val="871F03"/>
                </a:solidFill>
              </a:rPr>
              <a:t>мер </a:t>
            </a:r>
            <a:r>
              <a:rPr lang="ru-RU" sz="2400" b="1" dirty="0" smtClean="0">
                <a:solidFill>
                  <a:srgbClr val="871F03"/>
                </a:solidFill>
              </a:rPr>
              <a:t>поддержки</a:t>
            </a:r>
            <a:endParaRPr lang="ru-RU" dirty="0">
              <a:solidFill>
                <a:srgbClr val="871F03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9115" y="2059236"/>
            <a:ext cx="248376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заказчика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73880" y="4075460"/>
            <a:ext cx="2481701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altLang="ru-RU" sz="2400" dirty="0"/>
              <a:t>Обязательства </a:t>
            </a:r>
            <a:r>
              <a:rPr lang="ru-RU" altLang="ru-RU" sz="2400" b="1" u="sng" dirty="0"/>
              <a:t>гражданина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627784" y="3289753"/>
            <a:ext cx="6382704" cy="461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трудоустройству </a:t>
            </a:r>
            <a:r>
              <a:rPr lang="ru-RU" sz="2400" b="1" dirty="0" smtClean="0"/>
              <a:t>гражданина</a:t>
            </a:r>
            <a:endParaRPr lang="ru-RU" sz="24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666047" y="4075461"/>
            <a:ext cx="6382704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освоению образовательной </a:t>
            </a:r>
            <a:r>
              <a:rPr lang="ru-RU" sz="2400" b="1" dirty="0" smtClean="0"/>
              <a:t>программы</a:t>
            </a:r>
            <a:endParaRPr lang="ru-RU" sz="24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657817" y="4867549"/>
            <a:ext cx="6382704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по осуществлению трудовой деятельности в течение </a:t>
            </a:r>
          </a:p>
          <a:p>
            <a:pPr algn="ctr"/>
            <a:r>
              <a:rPr lang="ru-RU" sz="2400" b="1" dirty="0">
                <a:solidFill>
                  <a:srgbClr val="871F03"/>
                </a:solidFill>
              </a:rPr>
              <a:t>не менее 3 </a:t>
            </a:r>
            <a:r>
              <a:rPr lang="ru-RU" sz="2400" b="1" dirty="0" smtClean="0">
                <a:solidFill>
                  <a:srgbClr val="871F03"/>
                </a:solidFill>
              </a:rPr>
              <a:t>лет</a:t>
            </a:r>
            <a:endParaRPr lang="ru-RU" sz="2400" dirty="0">
              <a:solidFill>
                <a:srgbClr val="871F03"/>
              </a:solidFill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0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51521" y="3429000"/>
            <a:ext cx="4279946" cy="1938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Предоставление гражданину в период обучения </a:t>
            </a:r>
          </a:p>
          <a:p>
            <a:pPr algn="ctr"/>
            <a:r>
              <a:rPr lang="ru-RU" sz="2400" b="1" u="sng" dirty="0" smtClean="0"/>
              <a:t>мер социальной поддержки </a:t>
            </a:r>
            <a:endParaRPr lang="ru-RU" sz="2000" b="1" u="sng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94317" y="1556792"/>
            <a:ext cx="5760639" cy="5847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Обязательство </a:t>
            </a:r>
            <a:r>
              <a:rPr lang="ru-RU" altLang="ru-RU" sz="3200" b="1" u="sng" dirty="0"/>
              <a:t>заказчика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Предоставление мер поддержки</a:t>
            </a:r>
            <a:endParaRPr lang="ru-RU" altLang="ru-RU" sz="2400" b="1" u="sng" dirty="0">
              <a:solidFill>
                <a:srgbClr val="7B0F19"/>
              </a:solidFill>
            </a:endParaRP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1520" y="2367930"/>
            <a:ext cx="4308475" cy="7064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4655245" y="2348880"/>
            <a:ext cx="4416425" cy="7016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 dirty="0">
                <a:solidFill>
                  <a:srgbClr val="CC3300"/>
                </a:solidFill>
              </a:rPr>
              <a:t>После вступления в силу Федерального закона № </a:t>
            </a:r>
            <a:r>
              <a:rPr lang="ru-RU" sz="2000" b="1" u="sng" dirty="0">
                <a:solidFill>
                  <a:srgbClr val="C00000"/>
                </a:solidFill>
              </a:rPr>
              <a:t>337-ФЗ</a:t>
            </a:r>
            <a:endParaRPr lang="ru-RU" altLang="ru-RU" sz="2000" b="1" u="sng" dirty="0">
              <a:solidFill>
                <a:srgbClr val="CC3300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716307" y="3429000"/>
            <a:ext cx="4279946" cy="187743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Предоставление гражданину в период обучения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мер </a:t>
            </a:r>
            <a:r>
              <a:rPr lang="ru-RU" sz="2400" b="1" dirty="0">
                <a:solidFill>
                  <a:srgbClr val="C00000"/>
                </a:solidFill>
              </a:rPr>
              <a:t>поддержки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4986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251520" y="509771"/>
            <a:ext cx="8765464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871F03"/>
                </a:solidFill>
              </a:rPr>
              <a:t>Подзаконные акты, </a:t>
            </a:r>
            <a:r>
              <a:rPr lang="ru-RU" altLang="ru-RU" sz="2400" b="1" dirty="0" smtClean="0">
                <a:solidFill>
                  <a:srgbClr val="871F03"/>
                </a:solidFill>
              </a:rPr>
              <a:t>утвержденные</a:t>
            </a:r>
            <a:r>
              <a:rPr lang="ru-RU" sz="2400" dirty="0" smtClean="0">
                <a:solidFill>
                  <a:srgbClr val="871F03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Правительством Российской Федерации </a:t>
            </a:r>
            <a:endParaRPr lang="ru-RU" sz="2400" dirty="0" smtClean="0">
              <a:solidFill>
                <a:srgbClr val="871F0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51289" y="1911019"/>
            <a:ext cx="6048903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Положение о целевом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обучении</a:t>
            </a:r>
            <a:endParaRPr lang="ru-RU" altLang="ru-RU" sz="2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51519" y="2271059"/>
            <a:ext cx="6048673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Типовая форма договора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целевом обучении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300192" y="1911019"/>
            <a:ext cx="2672358" cy="207749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постановление </a:t>
            </a:r>
            <a:r>
              <a:rPr lang="ru-RU" sz="2000" b="1" dirty="0" smtClean="0"/>
              <a:t>Правительства РФ </a:t>
            </a:r>
          </a:p>
          <a:p>
            <a:pPr algn="ctr"/>
            <a:r>
              <a:rPr lang="ru-RU" sz="2000" b="1" dirty="0" smtClean="0"/>
              <a:t>от 21 марта 2019 г. </a:t>
            </a:r>
          </a:p>
          <a:p>
            <a:pPr algn="ctr"/>
            <a:r>
              <a:rPr lang="ru-RU" sz="2000" b="1" dirty="0" smtClean="0"/>
              <a:t>№ </a:t>
            </a:r>
            <a:r>
              <a:rPr lang="ru-RU" sz="2000" b="1" dirty="0" smtClean="0"/>
              <a:t>302</a:t>
            </a:r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900" b="1" dirty="0" smtClean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51520" y="2671169"/>
            <a:ext cx="6048672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Правила </a:t>
            </a:r>
            <a:r>
              <a:rPr lang="ru-RU" sz="2000" dirty="0"/>
              <a:t>установления квоты </a:t>
            </a:r>
            <a:r>
              <a:rPr lang="ru-RU" sz="2000" dirty="0" smtClean="0"/>
              <a:t>приема </a:t>
            </a:r>
            <a:r>
              <a:rPr lang="ru-RU" sz="2000" dirty="0"/>
              <a:t>на целевое </a:t>
            </a:r>
            <a:r>
              <a:rPr lang="ru-RU" sz="2000" dirty="0" smtClean="0"/>
              <a:t>обучение за счет средств федерального бюджета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47986" y="3669992"/>
            <a:ext cx="8721260" cy="163121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Перечень </a:t>
            </a:r>
            <a:r>
              <a:rPr lang="ru-RU" sz="2000" dirty="0"/>
              <a:t>специальностей, направлений подготовки, </a:t>
            </a:r>
            <a:r>
              <a:rPr lang="ru-RU" sz="2000" dirty="0" smtClean="0"/>
              <a:t>по </a:t>
            </a:r>
            <a:r>
              <a:rPr lang="ru-RU" sz="2000" dirty="0"/>
              <a:t>которым проводится прием на целевое обучение </a:t>
            </a:r>
            <a:r>
              <a:rPr lang="ru-RU" sz="2000" dirty="0" smtClean="0"/>
              <a:t>по </a:t>
            </a:r>
            <a:r>
              <a:rPr lang="ru-RU" sz="2000" dirty="0"/>
              <a:t>образовательным программам высшего образования </a:t>
            </a:r>
            <a:r>
              <a:rPr lang="ru-RU" sz="2000" dirty="0" smtClean="0"/>
              <a:t>в </a:t>
            </a:r>
            <a:r>
              <a:rPr lang="ru-RU" sz="2000" dirty="0"/>
              <a:t>пределах установленной квоты </a:t>
            </a:r>
            <a:endParaRPr lang="ru-RU" sz="2000" dirty="0" smtClean="0"/>
          </a:p>
          <a:p>
            <a:pPr algn="ctr"/>
            <a:r>
              <a:rPr lang="ru-RU" sz="2000" b="1" dirty="0" smtClean="0"/>
              <a:t>(распоряжение </a:t>
            </a:r>
            <a:r>
              <a:rPr lang="ru-RU" sz="2000" b="1" dirty="0"/>
              <a:t>Правительства </a:t>
            </a:r>
            <a:r>
              <a:rPr lang="ru-RU" sz="2000" b="1" dirty="0" smtClean="0"/>
              <a:t>РФ </a:t>
            </a:r>
            <a:r>
              <a:rPr lang="ru-RU" sz="2000" b="1" dirty="0" smtClean="0"/>
              <a:t>от </a:t>
            </a:r>
            <a:r>
              <a:rPr lang="ru-RU" sz="2000" b="1" dirty="0"/>
              <a:t>11 февраля 2019 г. № </a:t>
            </a:r>
            <a:r>
              <a:rPr lang="ru-RU" sz="2000" b="1" dirty="0" smtClean="0"/>
              <a:t>186-р и изменения от 18 мая 2019 г. № 979-р)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0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51520" y="2577137"/>
            <a:ext cx="8559893" cy="37548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1050" dirty="0" smtClean="0"/>
          </a:p>
          <a:p>
            <a:pPr algn="ctr"/>
            <a:r>
              <a:rPr lang="ru-RU" sz="2400" dirty="0" smtClean="0"/>
              <a:t>гражданину в </a:t>
            </a:r>
            <a:r>
              <a:rPr lang="ru-RU" sz="2400" dirty="0"/>
              <a:t>период обучения </a:t>
            </a:r>
            <a:r>
              <a:rPr lang="ru-RU" sz="2400" b="1" dirty="0" smtClean="0">
                <a:solidFill>
                  <a:srgbClr val="C00000"/>
                </a:solidFill>
              </a:rPr>
              <a:t>мер </a:t>
            </a:r>
            <a:r>
              <a:rPr lang="ru-RU" sz="2400" b="1" dirty="0">
                <a:solidFill>
                  <a:srgbClr val="C00000"/>
                </a:solidFill>
              </a:rPr>
              <a:t>поддержки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endParaRPr lang="ru-RU" sz="2400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dirty="0" smtClean="0"/>
              <a:t>(</a:t>
            </a:r>
            <a:r>
              <a:rPr lang="ru-RU" sz="2000" dirty="0"/>
              <a:t>включая меры материального </a:t>
            </a:r>
            <a:r>
              <a:rPr lang="ru-RU" sz="2000" dirty="0" smtClean="0"/>
              <a:t>стимулирования</a:t>
            </a:r>
            <a:r>
              <a:rPr lang="ru-RU" sz="2000" dirty="0"/>
              <a:t>, </a:t>
            </a:r>
            <a:r>
              <a:rPr lang="ru-RU" sz="2000" dirty="0" smtClean="0"/>
              <a:t>оплату дополнительных </a:t>
            </a:r>
            <a:r>
              <a:rPr lang="ru-RU" sz="2000" dirty="0"/>
              <a:t>платных </a:t>
            </a:r>
            <a:r>
              <a:rPr lang="ru-RU" sz="2000" dirty="0" smtClean="0"/>
              <a:t>обр. </a:t>
            </a:r>
            <a:r>
              <a:rPr lang="ru-RU" sz="2000" dirty="0"/>
              <a:t>услуг, оказываемых </a:t>
            </a:r>
            <a:r>
              <a:rPr lang="ru-RU" sz="2000" dirty="0" smtClean="0"/>
              <a:t>за </a:t>
            </a:r>
            <a:r>
              <a:rPr lang="ru-RU" sz="2000" dirty="0"/>
              <a:t>рамками </a:t>
            </a:r>
            <a:r>
              <a:rPr lang="ru-RU" sz="2000" dirty="0" smtClean="0"/>
              <a:t>образовательной программы</a:t>
            </a:r>
            <a:r>
              <a:rPr lang="ru-RU" sz="2000" dirty="0"/>
              <a:t>, осваиваемой </a:t>
            </a:r>
            <a:r>
              <a:rPr lang="ru-RU" sz="2000" dirty="0" smtClean="0"/>
              <a:t>в </a:t>
            </a:r>
            <a:r>
              <a:rPr lang="ru-RU" sz="2000" dirty="0"/>
              <a:t>соответствии </a:t>
            </a:r>
            <a:endParaRPr lang="ru-RU" sz="2000" dirty="0" smtClean="0"/>
          </a:p>
          <a:p>
            <a:pPr algn="ctr"/>
            <a:r>
              <a:rPr lang="ru-RU" sz="2000" dirty="0" smtClean="0"/>
              <a:t>с </a:t>
            </a:r>
            <a:r>
              <a:rPr lang="ru-RU" sz="2000" dirty="0"/>
              <a:t>договором, предоставление </a:t>
            </a:r>
            <a:r>
              <a:rPr lang="ru-RU" sz="2000" dirty="0" smtClean="0"/>
              <a:t>в </a:t>
            </a:r>
            <a:r>
              <a:rPr lang="ru-RU" sz="2000" dirty="0"/>
              <a:t>пользование и (или) </a:t>
            </a:r>
            <a:r>
              <a:rPr lang="ru-RU" sz="2000" dirty="0" smtClean="0"/>
              <a:t>оплату </a:t>
            </a:r>
          </a:p>
          <a:p>
            <a:pPr algn="ctr"/>
            <a:r>
              <a:rPr lang="ru-RU" sz="2000" dirty="0" smtClean="0"/>
              <a:t>жилого </a:t>
            </a:r>
            <a:r>
              <a:rPr lang="ru-RU" sz="2000" dirty="0"/>
              <a:t>помещения </a:t>
            </a:r>
            <a:r>
              <a:rPr lang="ru-RU" sz="2000" dirty="0" smtClean="0"/>
              <a:t>в </a:t>
            </a:r>
            <a:r>
              <a:rPr lang="ru-RU" sz="2000" dirty="0"/>
              <a:t>период обучения и др</a:t>
            </a:r>
            <a:r>
              <a:rPr lang="ru-RU" sz="2000" dirty="0" smtClean="0"/>
              <a:t>.)</a:t>
            </a:r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7113" y="2171449"/>
            <a:ext cx="4728232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организации  предоставления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94317" y="1556792"/>
            <a:ext cx="5760639" cy="5847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/>
              <a:t>Обязательство </a:t>
            </a:r>
            <a:r>
              <a:rPr lang="ru-RU" altLang="ru-RU" sz="3200" b="1" u="sng" dirty="0"/>
              <a:t>заказчика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71026" y="4878720"/>
            <a:ext cx="7920880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dirty="0"/>
              <a:t>Стороны самостоятельно определяют перечень мер </a:t>
            </a:r>
            <a:r>
              <a:rPr lang="ru-RU" sz="2400" dirty="0" smtClean="0"/>
              <a:t>поддержки </a:t>
            </a:r>
            <a:r>
              <a:rPr lang="ru-RU" sz="2400" dirty="0"/>
              <a:t>с указанием порядка, сроков и размеров </a:t>
            </a:r>
            <a:endParaRPr lang="ru-RU" sz="2400" dirty="0" smtClean="0"/>
          </a:p>
          <a:p>
            <a:pPr lvl="0" algn="ctr"/>
            <a:r>
              <a:rPr lang="ru-RU" sz="2400" dirty="0" smtClean="0"/>
              <a:t>их предоставления</a:t>
            </a:r>
            <a:endParaRPr lang="ru-RU" sz="24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985345" y="2174354"/>
            <a:ext cx="3826068" cy="40011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По предоставлению</a:t>
            </a:r>
            <a:endParaRPr lang="ru-RU" b="1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56176" y="5805264"/>
            <a:ext cx="2195386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Постановление Правительства РФ от 21.03.2019 № 302</a:t>
            </a:r>
          </a:p>
        </p:txBody>
      </p:sp>
      <p:grpSp>
        <p:nvGrpSpPr>
          <p:cNvPr id="15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обучение.</a:t>
            </a:r>
          </a:p>
          <a:p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Предоставление мер поддержки</a:t>
            </a:r>
            <a:endParaRPr lang="ru-RU" altLang="ru-RU" sz="2400" b="1" u="sng" dirty="0">
              <a:solidFill>
                <a:srgbClr val="7B0F19"/>
              </a:solidFill>
            </a:endParaRPr>
          </a:p>
          <a:p>
            <a:endParaRPr lang="ru-RU" altLang="ru-RU" sz="2400" b="1" dirty="0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7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08328" y="2060848"/>
            <a:ext cx="8568951" cy="34163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/>
              <a:t>Договор должен быть </a:t>
            </a:r>
            <a:r>
              <a:rPr lang="ru-RU" sz="3600" dirty="0" smtClean="0"/>
              <a:t>заключен </a:t>
            </a:r>
          </a:p>
          <a:p>
            <a:pPr algn="ctr"/>
            <a:r>
              <a:rPr lang="ru-RU" sz="3600" b="1" dirty="0" smtClean="0">
                <a:solidFill>
                  <a:srgbClr val="800000"/>
                </a:solidFill>
              </a:rPr>
              <a:t>с </a:t>
            </a:r>
            <a:r>
              <a:rPr lang="ru-RU" sz="3600" b="1" dirty="0">
                <a:solidFill>
                  <a:srgbClr val="800000"/>
                </a:solidFill>
              </a:rPr>
              <a:t>заказчиком, </a:t>
            </a:r>
            <a:endParaRPr lang="ru-RU" sz="3600" b="1" dirty="0" smtClean="0">
              <a:solidFill>
                <a:srgbClr val="8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800000"/>
                </a:solidFill>
              </a:rPr>
              <a:t>указанным в </a:t>
            </a:r>
            <a:r>
              <a:rPr lang="ru-RU" sz="3600" b="1" dirty="0">
                <a:solidFill>
                  <a:srgbClr val="800000"/>
                </a:solidFill>
              </a:rPr>
              <a:t>статье 71.1 </a:t>
            </a:r>
            <a:endParaRPr lang="ru-RU" sz="3600" b="1" dirty="0" smtClean="0">
              <a:solidFill>
                <a:srgbClr val="800000"/>
              </a:solidFill>
            </a:endParaRPr>
          </a:p>
          <a:p>
            <a:pPr algn="ctr"/>
            <a:r>
              <a:rPr lang="ru-RU" sz="3600" dirty="0" smtClean="0"/>
              <a:t>Федерального </a:t>
            </a:r>
            <a:r>
              <a:rPr lang="ru-RU" sz="3600" dirty="0"/>
              <a:t>закона </a:t>
            </a:r>
            <a:endParaRPr lang="ru-RU" sz="3600" dirty="0" smtClean="0"/>
          </a:p>
          <a:p>
            <a:pPr algn="ctr"/>
            <a:r>
              <a:rPr lang="ru-RU" sz="3600" dirty="0" smtClean="0"/>
              <a:t>«</a:t>
            </a:r>
            <a:r>
              <a:rPr lang="ru-RU" sz="3600" dirty="0"/>
              <a:t>Об образовании </a:t>
            </a:r>
            <a:r>
              <a:rPr lang="ru-RU" sz="3600" dirty="0" smtClean="0"/>
              <a:t>в Российской Федерации»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356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800" b="1" u="sng" dirty="0" smtClean="0">
                <a:solidFill>
                  <a:srgbClr val="871F03"/>
                </a:solidFill>
                <a:cs typeface="Arial" charset="0"/>
              </a:rPr>
              <a:t>приема на целевое 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7890" name="Text Box 9"/>
          <p:cNvSpPr txBox="1">
            <a:spLocks noChangeArrowheads="1"/>
          </p:cNvSpPr>
          <p:nvPr/>
        </p:nvSpPr>
        <p:spPr bwMode="auto">
          <a:xfrm>
            <a:off x="442913" y="2990900"/>
            <a:ext cx="8353425" cy="273921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dirty="0"/>
              <a:t>Перечень заказчиков </a:t>
            </a:r>
            <a:r>
              <a:rPr lang="ru-RU" sz="4400" dirty="0" smtClean="0"/>
              <a:t>расширен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(статья</a:t>
            </a:r>
            <a:r>
              <a:rPr lang="ru-RU" sz="2800" dirty="0"/>
              <a:t> 71.1 Федерального закона </a:t>
            </a:r>
            <a:endParaRPr lang="ru-RU" sz="2800" dirty="0" smtClean="0"/>
          </a:p>
          <a:p>
            <a:pPr algn="ctr"/>
            <a:r>
              <a:rPr lang="ru-RU" sz="2800" dirty="0" smtClean="0"/>
              <a:t>«</a:t>
            </a:r>
            <a:r>
              <a:rPr lang="ru-RU" sz="2800" dirty="0"/>
              <a:t>Об образовании в Российской Федерации</a:t>
            </a:r>
            <a:r>
              <a:rPr lang="ru-RU" sz="2800" dirty="0" smtClean="0"/>
              <a:t>»)</a:t>
            </a:r>
            <a:endParaRPr lang="ru-RU" sz="4000" b="1" dirty="0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B5AD28BA-22F8-4DBC-ADF4-1B9D59CBB73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7892" name="AutoShape 43"/>
          <p:cNvSpPr>
            <a:spLocks noChangeArrowheads="1"/>
          </p:cNvSpPr>
          <p:nvPr/>
        </p:nvSpPr>
        <p:spPr bwMode="auto">
          <a:xfrm rot="5400000">
            <a:off x="3854451" y="2057449"/>
            <a:ext cx="1223962" cy="931863"/>
          </a:xfrm>
          <a:prstGeom prst="rightArrow">
            <a:avLst>
              <a:gd name="adj1" fmla="val 50000"/>
              <a:gd name="adj2" fmla="val 48403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8914" name="Text Box 9"/>
          <p:cNvSpPr txBox="1">
            <a:spLocks noChangeArrowheads="1"/>
          </p:cNvSpPr>
          <p:nvPr/>
        </p:nvSpPr>
        <p:spPr bwMode="auto">
          <a:xfrm>
            <a:off x="611188" y="1261784"/>
            <a:ext cx="8353425" cy="504753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u="sng" dirty="0" smtClean="0"/>
              <a:t>Ст. </a:t>
            </a:r>
            <a:r>
              <a:rPr lang="ru-RU" sz="1600" b="1" u="sng" dirty="0"/>
              <a:t> 71.1 Федерального закона «Об образовании в Российской Федерации»</a:t>
            </a:r>
          </a:p>
          <a:p>
            <a:r>
              <a:rPr lang="ru-RU" sz="1700" dirty="0" smtClean="0"/>
              <a:t>1</a:t>
            </a:r>
            <a:r>
              <a:rPr lang="ru-RU" sz="1700" dirty="0"/>
              <a:t>) федеральные государственные органы, органы государственной власти субъектов Российской Федерации, органы местного самоуправления;</a:t>
            </a:r>
          </a:p>
          <a:p>
            <a:r>
              <a:rPr lang="ru-RU" sz="1700" dirty="0"/>
              <a:t>2) государственные и муниципальные учреждения, унитарные предприятия;</a:t>
            </a:r>
          </a:p>
          <a:p>
            <a:r>
              <a:rPr lang="ru-RU" sz="1700" dirty="0"/>
              <a:t>3) государственные корпорации;</a:t>
            </a:r>
          </a:p>
          <a:p>
            <a:r>
              <a:rPr lang="ru-RU" sz="1700" dirty="0"/>
              <a:t>4) государственные компании;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5) организации, включенные в сводный реестр организаций оборонно-промышленного комплекса, формируемый в соответствии с частью 2 статьи 21 Федерального закона от 31 декабря 2014 года N 488-ФЗ «О промышленной политике в Российской Федерации»;</a:t>
            </a:r>
          </a:p>
          <a:p>
            <a:r>
              <a:rPr lang="ru-RU" sz="1700" dirty="0"/>
              <a:t>6) хозяйственные общества, в уставном капитале которых присутствует доля Российской Федерации, субъекта Российской Федерации или муниципального образования;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7) акционерные общества, акции которых находятся в собственности или в доверительном управлении государственной корпорации;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8) дочерние хозяйственные общества организаций, указанных в п. 4, 6 и 7;</a:t>
            </a:r>
          </a:p>
          <a:p>
            <a:r>
              <a:rPr lang="ru-RU" sz="1700" b="1" dirty="0">
                <a:solidFill>
                  <a:srgbClr val="C00000"/>
                </a:solidFill>
              </a:rPr>
              <a:t>9) организации, которые созданы государственными корпорациями или переданы государственным корпорациям в соответствии с положениями федеральных законов об указанных корпорациях</a:t>
            </a:r>
          </a:p>
        </p:txBody>
      </p:sp>
      <p:sp>
        <p:nvSpPr>
          <p:cNvPr id="38915" name="Line 10"/>
          <p:cNvSpPr>
            <a:spLocks noChangeShapeType="1"/>
          </p:cNvSpPr>
          <p:nvPr/>
        </p:nvSpPr>
        <p:spPr bwMode="auto">
          <a:xfrm flipV="1">
            <a:off x="250825" y="2997200"/>
            <a:ext cx="0" cy="3354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16" name="Line 11"/>
          <p:cNvSpPr>
            <a:spLocks noChangeShapeType="1"/>
          </p:cNvSpPr>
          <p:nvPr/>
        </p:nvSpPr>
        <p:spPr bwMode="auto">
          <a:xfrm>
            <a:off x="250825" y="53006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7" name="Line 12"/>
          <p:cNvSpPr>
            <a:spLocks noChangeShapeType="1"/>
          </p:cNvSpPr>
          <p:nvPr/>
        </p:nvSpPr>
        <p:spPr bwMode="auto">
          <a:xfrm>
            <a:off x="250825" y="5516563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8" name="Line 13"/>
          <p:cNvSpPr>
            <a:spLocks noChangeShapeType="1"/>
          </p:cNvSpPr>
          <p:nvPr/>
        </p:nvSpPr>
        <p:spPr bwMode="auto">
          <a:xfrm>
            <a:off x="250825" y="47974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19" name="Line 14"/>
          <p:cNvSpPr>
            <a:spLocks noChangeShapeType="1"/>
          </p:cNvSpPr>
          <p:nvPr/>
        </p:nvSpPr>
        <p:spPr bwMode="auto">
          <a:xfrm>
            <a:off x="250825" y="2997200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8920" name="Прямоугольник 4"/>
          <p:cNvSpPr>
            <a:spLocks noChangeArrowheads="1"/>
          </p:cNvSpPr>
          <p:nvPr/>
        </p:nvSpPr>
        <p:spPr bwMode="auto">
          <a:xfrm>
            <a:off x="119063" y="6372036"/>
            <a:ext cx="2148681" cy="369332"/>
          </a:xfrm>
          <a:prstGeom prst="rect">
            <a:avLst/>
          </a:prstGeom>
          <a:solidFill>
            <a:srgbClr val="C00000"/>
          </a:solidFill>
          <a:ln w="9525">
            <a:solidFill>
              <a:srgbClr val="7B0F1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Дополнения</a:t>
            </a:r>
            <a:endParaRPr lang="ru-RU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01F6B9EC-152F-445D-B9BC-44FDD8BA39AE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19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400" b="1" u="sng" dirty="0" smtClean="0">
                <a:solidFill>
                  <a:srgbClr val="871F03"/>
                </a:solidFill>
                <a:cs typeface="Arial" charset="0"/>
              </a:rPr>
              <a:t>приема </a:t>
            </a:r>
            <a:r>
              <a:rPr lang="ru-RU" altLang="ru-RU" sz="2400" b="1" u="sng" dirty="0">
                <a:solidFill>
                  <a:srgbClr val="871F03"/>
                </a:solidFill>
                <a:cs typeface="Arial" charset="0"/>
              </a:rPr>
              <a:t>на целевое обучение</a:t>
            </a:r>
          </a:p>
          <a:p>
            <a:pPr>
              <a:lnSpc>
                <a:spcPct val="90000"/>
              </a:lnSpc>
            </a:pP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7072B8A-173E-47F3-90AF-C2DC4C37F0F9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07181" y="1340768"/>
            <a:ext cx="8481219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Федеральные государственные </a:t>
            </a:r>
            <a:r>
              <a:rPr lang="ru-RU" sz="1700" dirty="0"/>
              <a:t>органы, органы государственной власти субъектов </a:t>
            </a:r>
            <a:r>
              <a:rPr lang="ru-RU" sz="1700" dirty="0" smtClean="0"/>
              <a:t>РФ, </a:t>
            </a:r>
            <a:r>
              <a:rPr lang="ru-RU" sz="1700" dirty="0"/>
              <a:t>органы местного </a:t>
            </a:r>
            <a:r>
              <a:rPr lang="ru-RU" sz="1700" dirty="0" smtClean="0"/>
              <a:t>самоуправления</a:t>
            </a:r>
            <a:endParaRPr lang="ru-RU" sz="1700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7180" y="2060848"/>
            <a:ext cx="8481220" cy="35394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и </a:t>
            </a:r>
            <a:r>
              <a:rPr lang="ru-RU" sz="1700" dirty="0"/>
              <a:t>муниципальные учреждения, унитарные </a:t>
            </a:r>
            <a:r>
              <a:rPr lang="ru-RU" sz="1700" dirty="0" smtClean="0"/>
              <a:t>предприятия</a:t>
            </a:r>
            <a:endParaRPr lang="ru-RU" sz="17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66568" y="3284984"/>
            <a:ext cx="2008174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корпорации</a:t>
            </a:r>
            <a:endParaRPr lang="ru-RU" sz="17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90032" y="4915182"/>
            <a:ext cx="2481768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Государственные </a:t>
            </a:r>
          </a:p>
          <a:p>
            <a:r>
              <a:rPr lang="ru-RU" sz="1700" dirty="0" smtClean="0"/>
              <a:t>компании</a:t>
            </a:r>
            <a:endParaRPr lang="ru-RU" sz="17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01857" y="2549986"/>
            <a:ext cx="8518615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Организации, </a:t>
            </a:r>
            <a:r>
              <a:rPr lang="ru-RU" sz="1700" dirty="0"/>
              <a:t>включенные в сводный реестр организаций оборонно-промышленного </a:t>
            </a:r>
            <a:r>
              <a:rPr lang="ru-RU" sz="1700" dirty="0" smtClean="0"/>
              <a:t>комплекса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66567" y="5720189"/>
            <a:ext cx="5025105" cy="8771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Хозяйственные общества</a:t>
            </a:r>
            <a:r>
              <a:rPr lang="ru-RU" sz="1700" dirty="0"/>
              <a:t>, в уставном капитале которых присутствует доля </a:t>
            </a:r>
            <a:r>
              <a:rPr lang="ru-RU" sz="1700" dirty="0" smtClean="0"/>
              <a:t>РФ, </a:t>
            </a:r>
            <a:r>
              <a:rPr lang="ru-RU" sz="1700" dirty="0"/>
              <a:t>субъекта </a:t>
            </a:r>
            <a:r>
              <a:rPr lang="ru-RU" sz="1700" dirty="0" smtClean="0"/>
              <a:t>РФ </a:t>
            </a:r>
            <a:r>
              <a:rPr lang="ru-RU" sz="1700" dirty="0"/>
              <a:t>или </a:t>
            </a:r>
            <a:r>
              <a:rPr lang="ru-RU" sz="1700" dirty="0" smtClean="0"/>
              <a:t>муниципального образования</a:t>
            </a:r>
            <a:endParaRPr lang="ru-RU" sz="17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56176" y="5564582"/>
            <a:ext cx="2798249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Дочерние хозяйственные общества</a:t>
            </a:r>
            <a:endParaRPr lang="ru-RU" sz="1700" dirty="0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911025" y="4076611"/>
            <a:ext cx="4109248" cy="8771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АО, </a:t>
            </a:r>
            <a:r>
              <a:rPr lang="ru-RU" sz="1700" dirty="0"/>
              <a:t>акции которых находятся </a:t>
            </a:r>
            <a:endParaRPr lang="ru-RU" sz="1700" dirty="0" smtClean="0"/>
          </a:p>
          <a:p>
            <a:r>
              <a:rPr lang="ru-RU" sz="1700" dirty="0" smtClean="0"/>
              <a:t>в </a:t>
            </a:r>
            <a:r>
              <a:rPr lang="ru-RU" sz="1700" dirty="0"/>
              <a:t>собственности или в доверительном управлении </a:t>
            </a:r>
            <a:r>
              <a:rPr lang="ru-RU" sz="1700" dirty="0" smtClean="0"/>
              <a:t>гос. корпораций</a:t>
            </a:r>
            <a:endParaRPr lang="ru-RU" sz="1700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904243" y="3284985"/>
            <a:ext cx="5916229" cy="61555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dirty="0" smtClean="0"/>
              <a:t>Организации, которые созданы гос. корпорациями </a:t>
            </a:r>
          </a:p>
          <a:p>
            <a:r>
              <a:rPr lang="ru-RU" sz="1700" dirty="0" smtClean="0"/>
              <a:t>или переданы гос. корпорациям</a:t>
            </a:r>
            <a:endParaRPr lang="ru-RU" sz="1700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V="1">
            <a:off x="2274742" y="3592760"/>
            <a:ext cx="629501" cy="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2259693" y="3938353"/>
            <a:ext cx="651331" cy="44603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6012160" y="4953773"/>
            <a:ext cx="1008112" cy="61080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5291672" y="6009163"/>
            <a:ext cx="872560" cy="1107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/>
        </p:nvSpPr>
        <p:spPr bwMode="auto">
          <a:xfrm>
            <a:off x="2771800" y="5278416"/>
            <a:ext cx="3384376" cy="44177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2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9"/>
          <p:cNvSpPr txBox="1">
            <a:spLocks noChangeArrowheads="1"/>
          </p:cNvSpPr>
          <p:nvPr/>
        </p:nvSpPr>
        <p:spPr bwMode="auto">
          <a:xfrm>
            <a:off x="179388" y="193675"/>
            <a:ext cx="86090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</a:p>
          <a:p>
            <a:pPr>
              <a:lnSpc>
                <a:spcPct val="90000"/>
              </a:lnSpc>
            </a:pPr>
            <a:r>
              <a:rPr lang="ru-RU" altLang="ru-RU" sz="2800" b="1" u="sng" dirty="0" smtClean="0">
                <a:solidFill>
                  <a:srgbClr val="871F03"/>
                </a:solidFill>
                <a:cs typeface="Arial" charset="0"/>
              </a:rPr>
              <a:t>приема на целевое обучение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37890" name="Text Box 9"/>
          <p:cNvSpPr txBox="1">
            <a:spLocks noChangeArrowheads="1"/>
          </p:cNvSpPr>
          <p:nvPr/>
        </p:nvSpPr>
        <p:spPr bwMode="auto">
          <a:xfrm>
            <a:off x="467047" y="3270990"/>
            <a:ext cx="8353425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dirty="0" smtClean="0"/>
              <a:t>перечень заказчиков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B5AD28BA-22F8-4DBC-ADF4-1B9D59CBB73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37892" name="AutoShape 43"/>
          <p:cNvSpPr>
            <a:spLocks noChangeArrowheads="1"/>
          </p:cNvSpPr>
          <p:nvPr/>
        </p:nvSpPr>
        <p:spPr bwMode="auto">
          <a:xfrm rot="5400000">
            <a:off x="4247885" y="2366023"/>
            <a:ext cx="762050" cy="931863"/>
          </a:xfrm>
          <a:prstGeom prst="rightArrow">
            <a:avLst>
              <a:gd name="adj1" fmla="val 50000"/>
              <a:gd name="adj2" fmla="val 48403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grpSp>
        <p:nvGrpSpPr>
          <p:cNvPr id="6" name="Группа 22"/>
          <p:cNvGrpSpPr>
            <a:grpSpLocks/>
          </p:cNvGrpSpPr>
          <p:nvPr/>
        </p:nvGrpSpPr>
        <p:grpSpPr bwMode="auto">
          <a:xfrm>
            <a:off x="168275" y="6750050"/>
            <a:ext cx="1666875" cy="63500"/>
            <a:chOff x="2857500" y="5805488"/>
            <a:chExt cx="5929313" cy="144462"/>
          </a:xfrm>
        </p:grpSpPr>
        <p:cxnSp>
          <p:nvCxnSpPr>
            <p:cNvPr id="7" name="Прямая соединительная линия 6"/>
            <p:cNvCxnSpPr/>
            <p:nvPr/>
          </p:nvCxnSpPr>
          <p:spPr bwMode="auto">
            <a:xfrm>
              <a:off x="2857500" y="5805488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 bwMode="auto">
            <a:xfrm>
              <a:off x="3004321" y="5877719"/>
              <a:ext cx="5635671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3139848" y="5949950"/>
              <a:ext cx="5646965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52199" y="1210393"/>
            <a:ext cx="8353425" cy="120032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Статья</a:t>
            </a:r>
            <a:r>
              <a:rPr lang="ru-RU" sz="2400" dirty="0"/>
              <a:t> 71.1 Федерального закона </a:t>
            </a:r>
            <a:endParaRPr lang="ru-RU" sz="2400" dirty="0" smtClean="0"/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Об образовании в Российской Федерации</a:t>
            </a:r>
            <a:r>
              <a:rPr lang="ru-RU" sz="2400" dirty="0" smtClean="0"/>
              <a:t>»</a:t>
            </a:r>
          </a:p>
          <a:p>
            <a:pPr algn="ctr"/>
            <a:r>
              <a:rPr lang="ru-RU" sz="2400" b="1" u="sng" dirty="0" smtClean="0"/>
              <a:t>устанавливает </a:t>
            </a:r>
            <a:endParaRPr lang="ru-RU" sz="3600" b="1" u="sng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67046" y="4482986"/>
            <a:ext cx="8353425" cy="17543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 smtClean="0"/>
              <a:t>Требования к работодателям </a:t>
            </a:r>
          </a:p>
          <a:p>
            <a:pPr algn="ctr"/>
            <a:r>
              <a:rPr lang="ru-RU" sz="3600" dirty="0" smtClean="0"/>
              <a:t>по организационно-правовым формам </a:t>
            </a:r>
            <a:r>
              <a:rPr lang="ru-RU" sz="3600" b="1" u="sng" dirty="0" smtClean="0"/>
              <a:t>не устанавливаются</a:t>
            </a:r>
            <a:r>
              <a:rPr lang="ru-RU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56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36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5076" y="5053533"/>
            <a:ext cx="4777530" cy="1615827"/>
          </a:xfrm>
          <a:prstGeom prst="rect">
            <a:avLst/>
          </a:prstGeom>
          <a:solidFill>
            <a:srgbClr val="FFFF99"/>
          </a:solidFill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200" b="1" dirty="0" smtClean="0">
                <a:cs typeface="Arial" charset="0"/>
              </a:rPr>
              <a:t>В соответствии с </a:t>
            </a:r>
            <a:r>
              <a:rPr lang="ru-RU" altLang="ru-RU" sz="2200" b="1" dirty="0" err="1" smtClean="0">
                <a:cs typeface="Arial" charset="0"/>
              </a:rPr>
              <a:t>характеристи-ками</a:t>
            </a:r>
            <a:r>
              <a:rPr lang="ru-RU" altLang="ru-RU" sz="2200" b="1" dirty="0" smtClean="0">
                <a:cs typeface="Arial" charset="0"/>
              </a:rPr>
              <a:t> обучения</a:t>
            </a:r>
            <a:r>
              <a:rPr lang="ru-RU" altLang="ru-RU" sz="2200" b="1" dirty="0">
                <a:cs typeface="Arial" charset="0"/>
              </a:rPr>
              <a:t>, </a:t>
            </a:r>
            <a:r>
              <a:rPr lang="ru-RU" altLang="ru-RU" sz="2200" b="1" dirty="0" smtClean="0">
                <a:cs typeface="Arial" charset="0"/>
              </a:rPr>
              <a:t>установлен-</a:t>
            </a:r>
            <a:r>
              <a:rPr lang="ru-RU" altLang="ru-RU" sz="2200" b="1" dirty="0" err="1" smtClean="0">
                <a:cs typeface="Arial" charset="0"/>
              </a:rPr>
              <a:t>ными</a:t>
            </a:r>
            <a:r>
              <a:rPr lang="ru-RU" altLang="ru-RU" sz="2200" b="1" dirty="0" smtClean="0">
                <a:cs typeface="Arial" charset="0"/>
              </a:rPr>
              <a:t> договором (указанные характеристики являются границами данного права)</a:t>
            </a:r>
            <a:endParaRPr lang="ru-RU" altLang="ru-RU" sz="2200" b="1" dirty="0">
              <a:cs typeface="Arial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12323" y="209950"/>
            <a:ext cx="8609878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Право гражданина на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прием на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обучение в пределах квоты приема на целевое обучение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5076" y="2924944"/>
            <a:ext cx="4777530" cy="1446550"/>
          </a:xfrm>
          <a:prstGeom prst="rect">
            <a:avLst/>
          </a:prstGeom>
          <a:solidFill>
            <a:srgbClr val="FFFF99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Гражданин </a:t>
            </a:r>
          </a:p>
          <a:p>
            <a:pPr algn="ctr"/>
            <a:r>
              <a:rPr lang="ru-RU" sz="2200" dirty="0" smtClean="0"/>
              <a:t>вправе поступать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12323" y="1124744"/>
            <a:ext cx="4791725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установлено</a:t>
            </a:r>
            <a:r>
              <a:rPr lang="ru-RU" sz="2200" dirty="0" smtClean="0"/>
              <a:t> </a:t>
            </a:r>
          </a:p>
          <a:p>
            <a:pPr algn="ctr"/>
            <a:r>
              <a:rPr lang="ru-RU" sz="2200" dirty="0" smtClean="0"/>
              <a:t>право 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5004048" y="1124744"/>
            <a:ext cx="3960440" cy="178510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Договором </a:t>
            </a:r>
          </a:p>
          <a:p>
            <a:pPr algn="ctr"/>
            <a:r>
              <a:rPr lang="ru-RU" sz="2200" b="1" u="sng" dirty="0" smtClean="0"/>
              <a:t>НЕ установлено </a:t>
            </a:r>
          </a:p>
          <a:p>
            <a:pPr algn="ctr"/>
            <a:r>
              <a:rPr lang="ru-RU" sz="2200" dirty="0"/>
              <a:t>право </a:t>
            </a:r>
            <a:r>
              <a:rPr lang="ru-RU" sz="2200" dirty="0" smtClean="0"/>
              <a:t>гражданина на прием </a:t>
            </a:r>
          </a:p>
          <a:p>
            <a:pPr algn="ctr"/>
            <a:r>
              <a:rPr lang="ru-RU" sz="2200" dirty="0" smtClean="0"/>
              <a:t>в пределах квоты приема </a:t>
            </a:r>
          </a:p>
          <a:p>
            <a:pPr algn="ctr"/>
            <a:r>
              <a:rPr lang="ru-RU" sz="2200" dirty="0" smtClean="0"/>
              <a:t>на целевое обучение</a:t>
            </a:r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 rot="16200000">
            <a:off x="2329548" y="4288278"/>
            <a:ext cx="657706" cy="792089"/>
          </a:xfrm>
          <a:prstGeom prst="rightArrow">
            <a:avLst>
              <a:gd name="adj1" fmla="val 54500"/>
              <a:gd name="adj2" fmla="val 48245"/>
            </a:avLst>
          </a:prstGeom>
          <a:solidFill>
            <a:schemeClr val="bg1"/>
          </a:solidFill>
          <a:ln w="76200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9"/>
          <p:cNvSpPr txBox="1">
            <a:spLocks noChangeArrowheads="1"/>
          </p:cNvSpPr>
          <p:nvPr/>
        </p:nvSpPr>
        <p:spPr bwMode="auto">
          <a:xfrm>
            <a:off x="251737" y="2852936"/>
            <a:ext cx="7200583" cy="10156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Государственная аккредитация </a:t>
            </a:r>
          </a:p>
          <a:p>
            <a:pPr algn="ctr"/>
            <a:r>
              <a:rPr lang="ru-RU" sz="2000" dirty="0" smtClean="0"/>
              <a:t>(</a:t>
            </a:r>
            <a:r>
              <a:rPr lang="ru-RU" dirty="0" smtClean="0"/>
              <a:t>наличие государственной </a:t>
            </a:r>
            <a:r>
              <a:rPr lang="ru-RU" dirty="0"/>
              <a:t>аккредитации образовательной </a:t>
            </a:r>
            <a:r>
              <a:rPr lang="ru-RU" dirty="0" smtClean="0"/>
              <a:t>программы: обязательно / необязательно)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26064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Характеристики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обучения гражданина,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указываемые в договоре о целевом обучении </a:t>
            </a: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(для высшего образования)</a:t>
            </a:r>
            <a:endParaRPr lang="ru-RU" altLang="ru-RU" sz="2400" b="1" dirty="0">
              <a:solidFill>
                <a:srgbClr val="871F03"/>
              </a:solidFill>
              <a:cs typeface="Arial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0825" y="2145050"/>
            <a:ext cx="8748713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Специальность </a:t>
            </a:r>
            <a:r>
              <a:rPr lang="ru-RU" sz="2000" b="1" dirty="0" smtClean="0"/>
              <a:t>(специальности), </a:t>
            </a:r>
          </a:p>
          <a:p>
            <a:pPr algn="ctr"/>
            <a:r>
              <a:rPr lang="ru-RU" sz="2000" b="1" dirty="0" smtClean="0"/>
              <a:t>направление </a:t>
            </a:r>
            <a:r>
              <a:rPr lang="ru-RU" sz="2000" b="1" dirty="0"/>
              <a:t>подготовки  (</a:t>
            </a:r>
            <a:r>
              <a:rPr lang="ru-RU" sz="2000" b="1" dirty="0" smtClean="0"/>
              <a:t>направления подготовки) 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51737" y="3833867"/>
            <a:ext cx="7200583" cy="677108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Форма (формы ) </a:t>
            </a:r>
            <a:r>
              <a:rPr lang="ru-RU" sz="2000" b="1" dirty="0"/>
              <a:t>обучения </a:t>
            </a:r>
          </a:p>
          <a:p>
            <a:pPr algn="ctr"/>
            <a:r>
              <a:rPr lang="ru-RU" dirty="0" smtClean="0"/>
              <a:t>(очная</a:t>
            </a:r>
            <a:r>
              <a:rPr lang="ru-RU" dirty="0"/>
              <a:t>, очно-заочная, </a:t>
            </a:r>
            <a:r>
              <a:rPr lang="ru-RU" dirty="0" smtClean="0"/>
              <a:t>заочная</a:t>
            </a:r>
            <a:r>
              <a:rPr lang="ru-RU" dirty="0"/>
              <a:t>) </a:t>
            </a:r>
            <a:endParaRPr lang="ru-RU" dirty="0" smtClean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1737" y="4510975"/>
            <a:ext cx="7200583" cy="126188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Организация, осуществляющая </a:t>
            </a:r>
          </a:p>
          <a:p>
            <a:pPr algn="ctr"/>
            <a:r>
              <a:rPr lang="ru-RU" sz="2000" b="1" dirty="0" smtClean="0"/>
              <a:t>образовательную </a:t>
            </a:r>
            <a:r>
              <a:rPr lang="ru-RU" sz="2000" b="1" dirty="0"/>
              <a:t>деятельность</a:t>
            </a:r>
          </a:p>
          <a:p>
            <a:pPr algn="ctr"/>
            <a:r>
              <a:rPr lang="ru-RU" dirty="0" smtClean="0"/>
              <a:t>(наименование организации </a:t>
            </a:r>
            <a:r>
              <a:rPr lang="ru-RU" dirty="0"/>
              <a:t>(организаций), </a:t>
            </a:r>
            <a:endParaRPr lang="ru-RU" dirty="0" smtClean="0"/>
          </a:p>
          <a:p>
            <a:pPr algn="ctr"/>
            <a:r>
              <a:rPr lang="ru-RU" dirty="0" smtClean="0"/>
              <a:t>осуществляющей образовательную деятельность)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50825" y="5757244"/>
            <a:ext cx="7201495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Направленность (</a:t>
            </a:r>
            <a:r>
              <a:rPr lang="ru-RU" sz="2000" b="1" dirty="0"/>
              <a:t>профиль) образовательной программы (</a:t>
            </a:r>
            <a:r>
              <a:rPr lang="ru-RU" sz="2000" b="1" dirty="0" smtClean="0"/>
              <a:t>образовательных программ)</a:t>
            </a:r>
            <a:endParaRPr lang="ru-RU" sz="2000" b="1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7452320" y="2852936"/>
            <a:ext cx="1547218" cy="36009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Указывается в договоре по усмотрению заказчика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1600" dirty="0"/>
          </a:p>
          <a:p>
            <a:pPr algn="ctr"/>
            <a:endParaRPr lang="ru-RU" sz="1400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51520" y="1744940"/>
            <a:ext cx="8748713" cy="40011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Уровень образования (высшее образование)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896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9"/>
          <p:cNvSpPr txBox="1">
            <a:spLocks noChangeArrowheads="1"/>
          </p:cNvSpPr>
          <p:nvPr/>
        </p:nvSpPr>
        <p:spPr bwMode="auto">
          <a:xfrm>
            <a:off x="203498" y="2065491"/>
            <a:ext cx="3432398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Вуз (организация, </a:t>
            </a:r>
            <a:r>
              <a:rPr lang="ru-RU" sz="1900" b="1" dirty="0" err="1" smtClean="0"/>
              <a:t>осущ</a:t>
            </a:r>
            <a:r>
              <a:rPr lang="ru-RU" sz="1900" b="1" dirty="0" smtClean="0"/>
              <a:t>. обр. деятельность)</a:t>
            </a:r>
            <a:endParaRPr lang="ru-RU" sz="1900" b="1" dirty="0"/>
          </a:p>
        </p:txBody>
      </p:sp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3491880" y="2067499"/>
            <a:ext cx="5537470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endParaRPr lang="ru-RU" sz="1900" dirty="0" smtClean="0"/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организацию, указанную </a:t>
            </a:r>
            <a:r>
              <a:rPr lang="ru-RU" sz="1900" dirty="0" smtClean="0"/>
              <a:t>в </a:t>
            </a:r>
            <a:r>
              <a:rPr lang="ru-RU" sz="1900" dirty="0"/>
              <a:t>договоре </a:t>
            </a:r>
            <a:endParaRPr lang="ru-RU" sz="1900" dirty="0" smtClean="0"/>
          </a:p>
          <a:p>
            <a:pPr algn="ctr"/>
            <a:r>
              <a:rPr lang="ru-RU" sz="1900" dirty="0" smtClean="0"/>
              <a:t>(</a:t>
            </a:r>
            <a:r>
              <a:rPr lang="ru-RU" sz="1900" dirty="0"/>
              <a:t>если в договоре указана организация)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82563" y="4274417"/>
            <a:ext cx="1716199" cy="67710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Форма обучения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621395" y="5190584"/>
            <a:ext cx="7422109" cy="100027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профилю </a:t>
            </a:r>
            <a:r>
              <a:rPr lang="ru-RU" sz="2000" dirty="0"/>
              <a:t>обр. </a:t>
            </a:r>
            <a:r>
              <a:rPr lang="ru-RU" sz="2000" dirty="0" smtClean="0"/>
              <a:t>программы</a:t>
            </a:r>
            <a:r>
              <a:rPr lang="ru-RU" sz="1900" dirty="0" smtClean="0"/>
              <a:t>, указанному в </a:t>
            </a:r>
            <a:r>
              <a:rPr lang="ru-RU" sz="1900" dirty="0"/>
              <a:t>договоре </a:t>
            </a:r>
            <a:r>
              <a:rPr lang="ru-RU" sz="1900" dirty="0" smtClean="0"/>
              <a:t>(если в договоре указан профиль); по этому профилю в </a:t>
            </a:r>
            <a:r>
              <a:rPr lang="ru-RU" sz="1900" dirty="0"/>
              <a:t>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175419" y="3068960"/>
            <a:ext cx="2241234" cy="9694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900" b="1" dirty="0"/>
              <a:t>Специальность, направление подготовки 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416653" y="2996952"/>
            <a:ext cx="6612699" cy="1261884"/>
          </a:xfrm>
          <a:prstGeom prst="rect">
            <a:avLst/>
          </a:prstGeom>
          <a:solidFill>
            <a:srgbClr val="FFEAD5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), указанной в договоре;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этой специальности </a:t>
            </a:r>
            <a:r>
              <a:rPr lang="ru-RU" sz="1900" dirty="0"/>
              <a:t>(направлению подготовки</a:t>
            </a:r>
            <a:r>
              <a:rPr lang="ru-RU" sz="1900" dirty="0" smtClean="0"/>
              <a:t>) </a:t>
            </a:r>
          </a:p>
          <a:p>
            <a:pPr algn="ctr"/>
            <a:r>
              <a:rPr lang="ru-RU" sz="1900" dirty="0" smtClean="0"/>
              <a:t>в </a:t>
            </a:r>
            <a:r>
              <a:rPr lang="ru-RU" sz="1900" dirty="0"/>
              <a:t>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619672" y="4221088"/>
            <a:ext cx="7422109" cy="96949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900" dirty="0"/>
              <a:t>Гражданин поступает на обучение </a:t>
            </a:r>
            <a:r>
              <a:rPr lang="ru-RU" sz="1900" dirty="0" smtClean="0"/>
              <a:t>по </a:t>
            </a:r>
            <a:r>
              <a:rPr lang="ru-RU" sz="1900" dirty="0"/>
              <a:t>форме обучения, </a:t>
            </a:r>
            <a:r>
              <a:rPr lang="ru-RU" sz="1900" dirty="0" smtClean="0"/>
              <a:t>указан-ной в </a:t>
            </a:r>
            <a:r>
              <a:rPr lang="ru-RU" sz="1900" dirty="0"/>
              <a:t>договоре (если в договоре указана форма </a:t>
            </a:r>
            <a:r>
              <a:rPr lang="ru-RU" sz="1900" dirty="0" smtClean="0"/>
              <a:t>обучения);</a:t>
            </a:r>
            <a:r>
              <a:rPr lang="ru-RU" sz="1900" b="1" dirty="0" smtClean="0"/>
              <a:t> </a:t>
            </a:r>
          </a:p>
          <a:p>
            <a:pPr algn="ctr"/>
            <a:r>
              <a:rPr lang="ru-RU" sz="1900" dirty="0" smtClean="0"/>
              <a:t>по </a:t>
            </a:r>
            <a:r>
              <a:rPr lang="ru-RU" sz="1900" dirty="0"/>
              <a:t>этой форме обучения в организации установлена </a:t>
            </a:r>
            <a:r>
              <a:rPr lang="ru-RU" sz="1900" dirty="0" smtClean="0"/>
              <a:t>квота</a:t>
            </a:r>
            <a:endParaRPr lang="ru-RU" sz="1900" dirty="0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75419" y="5271293"/>
            <a:ext cx="1588269" cy="92333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Профиль обр. программы</a:t>
            </a:r>
            <a:endParaRPr lang="ru-RU" b="1" dirty="0"/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82602" y="364627"/>
            <a:ext cx="8609878" cy="120032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871F03"/>
                </a:solidFill>
              </a:rPr>
              <a:t>Право гражданина на прием на целевое обучение </a:t>
            </a:r>
          </a:p>
          <a:p>
            <a:r>
              <a:rPr lang="ru-RU" sz="2400" b="1" dirty="0" smtClean="0">
                <a:solidFill>
                  <a:srgbClr val="871F03"/>
                </a:solidFill>
              </a:rPr>
              <a:t>в пределах квоты (</a:t>
            </a:r>
            <a:r>
              <a:rPr lang="ru-RU" sz="2400" b="1" u="sng" dirty="0" smtClean="0">
                <a:solidFill>
                  <a:srgbClr val="871F03"/>
                </a:solidFill>
              </a:rPr>
              <a:t>границы права, установленные договором</a:t>
            </a:r>
            <a:r>
              <a:rPr lang="ru-RU" sz="2400" b="1" dirty="0" smtClean="0">
                <a:solidFill>
                  <a:srgbClr val="871F03"/>
                </a:solidFill>
              </a:rPr>
              <a:t>)</a:t>
            </a:r>
            <a:endParaRPr lang="ru-RU" sz="2400" b="1" dirty="0">
              <a:solidFill>
                <a:srgbClr val="871F03"/>
              </a:solidFill>
            </a:endParaRPr>
          </a:p>
        </p:txBody>
      </p:sp>
      <p:grpSp>
        <p:nvGrpSpPr>
          <p:cNvPr id="12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1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871F03"/>
                </a:solidFill>
              </a:rPr>
              <a:t>Учет места осуществления гражданином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71F03"/>
                </a:solidFill>
              </a:rPr>
              <a:t>трудовой деятельности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при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приеме на обучение </a:t>
            </a:r>
            <a:endParaRPr lang="ru-RU" altLang="ru-RU" sz="2400" b="1" dirty="0" smtClean="0">
              <a:solidFill>
                <a:srgbClr val="871F03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пределах квоты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88623" y="4196695"/>
            <a:ext cx="8652471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договоре </a:t>
            </a:r>
            <a:r>
              <a:rPr lang="ru-RU" sz="2400" dirty="0" smtClean="0"/>
              <a:t>должны быть указаны </a:t>
            </a:r>
            <a:r>
              <a:rPr lang="ru-RU" sz="2400" dirty="0"/>
              <a:t>субъекты РФ, </a:t>
            </a:r>
            <a:endParaRPr lang="ru-RU" sz="2400" dirty="0" smtClean="0"/>
          </a:p>
          <a:p>
            <a:pPr algn="ctr"/>
            <a:r>
              <a:rPr lang="ru-RU" sz="2400" dirty="0" smtClean="0"/>
              <a:t>по </a:t>
            </a:r>
            <a:r>
              <a:rPr lang="ru-RU" sz="2400" dirty="0"/>
              <a:t>которым установлена </a:t>
            </a:r>
            <a:r>
              <a:rPr lang="ru-RU" sz="2400" dirty="0" smtClean="0"/>
              <a:t>квота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0055" y="5027692"/>
            <a:ext cx="8652472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/>
              <a:t>Если </a:t>
            </a:r>
            <a:r>
              <a:rPr lang="ru-RU" sz="2400" dirty="0"/>
              <a:t>в договоре </a:t>
            </a:r>
            <a:r>
              <a:rPr lang="ru-RU" sz="2400" dirty="0" smtClean="0"/>
              <a:t>указано </a:t>
            </a:r>
            <a:r>
              <a:rPr lang="ru-RU" sz="2400" dirty="0"/>
              <a:t>несколько специальностей, направлений </a:t>
            </a:r>
            <a:r>
              <a:rPr lang="ru-RU" sz="2400" dirty="0" smtClean="0"/>
              <a:t>подготовки, </a:t>
            </a:r>
            <a:r>
              <a:rPr lang="ru-RU" sz="2400" b="1" dirty="0" smtClean="0"/>
              <a:t>субъекты РФ указываются отдельно </a:t>
            </a:r>
            <a:r>
              <a:rPr lang="ru-RU" sz="2400" b="1" dirty="0"/>
              <a:t>для каждой специальности, направления </a:t>
            </a:r>
            <a:r>
              <a:rPr lang="ru-RU" sz="2400" b="1" dirty="0" smtClean="0"/>
              <a:t>подготовки</a:t>
            </a:r>
            <a:endParaRPr lang="ru-RU" sz="2400" b="1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8624" y="1991343"/>
            <a:ext cx="8652471" cy="169277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 smtClean="0">
                <a:solidFill>
                  <a:srgbClr val="C00000"/>
                </a:solidFill>
              </a:rPr>
              <a:t>Если квота </a:t>
            </a:r>
          </a:p>
          <a:p>
            <a:pPr lvl="0" algn="ctr"/>
            <a:r>
              <a:rPr lang="ru-RU" sz="2400" dirty="0" smtClean="0"/>
              <a:t>по </a:t>
            </a:r>
            <a:r>
              <a:rPr lang="ru-RU" sz="2400" dirty="0"/>
              <a:t>соответствующей специальности, </a:t>
            </a:r>
            <a:endParaRPr lang="ru-RU" sz="2400" dirty="0" smtClean="0"/>
          </a:p>
          <a:p>
            <a:pPr lvl="0" algn="ctr"/>
            <a:r>
              <a:rPr lang="ru-RU" sz="2400" dirty="0" smtClean="0"/>
              <a:t>направлению </a:t>
            </a:r>
            <a:r>
              <a:rPr lang="ru-RU" sz="2400" dirty="0"/>
              <a:t>подготовки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установлена с </a:t>
            </a:r>
            <a:r>
              <a:rPr lang="ru-RU" sz="2800" b="1" dirty="0">
                <a:solidFill>
                  <a:srgbClr val="C00000"/>
                </a:solidFill>
              </a:rPr>
              <a:t>указанием субъектов </a:t>
            </a:r>
            <a:r>
              <a:rPr lang="ru-RU" sz="2800" b="1" dirty="0" smtClean="0">
                <a:solidFill>
                  <a:srgbClr val="C00000"/>
                </a:solidFill>
              </a:rPr>
              <a:t>РФ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0" name="AutoShape 43"/>
          <p:cNvSpPr>
            <a:spLocks noChangeArrowheads="1"/>
          </p:cNvSpPr>
          <p:nvPr/>
        </p:nvSpPr>
        <p:spPr bwMode="auto">
          <a:xfrm rot="5400000">
            <a:off x="4334614" y="3705477"/>
            <a:ext cx="512582" cy="469858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927100" y="1628775"/>
            <a:ext cx="279082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5" name="Text Box 9"/>
          <p:cNvSpPr txBox="1">
            <a:spLocks noChangeArrowheads="1"/>
          </p:cNvSpPr>
          <p:nvPr/>
        </p:nvSpPr>
        <p:spPr bwMode="auto">
          <a:xfrm>
            <a:off x="4068763" y="1628775"/>
            <a:ext cx="4537075" cy="107791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/>
              <a:t>Целевой </a:t>
            </a:r>
          </a:p>
          <a:p>
            <a:pPr algn="ctr"/>
            <a:r>
              <a:rPr lang="ru-RU" altLang="ru-RU" sz="3200" dirty="0"/>
              <a:t>прием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900113" y="4437063"/>
            <a:ext cx="2817812" cy="107791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/>
              <a:t>Целевое обучение</a:t>
            </a:r>
          </a:p>
        </p:txBody>
      </p:sp>
      <p:sp>
        <p:nvSpPr>
          <p:cNvPr id="18437" name="Text Box 9"/>
          <p:cNvSpPr txBox="1">
            <a:spLocks noChangeArrowheads="1"/>
          </p:cNvSpPr>
          <p:nvPr/>
        </p:nvSpPr>
        <p:spPr bwMode="auto">
          <a:xfrm>
            <a:off x="4068763" y="4437063"/>
            <a:ext cx="4537075" cy="1077912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dirty="0"/>
              <a:t>Прием </a:t>
            </a:r>
          </a:p>
          <a:p>
            <a:pPr algn="ctr"/>
            <a:r>
              <a:rPr lang="ru-RU" altLang="ru-RU" sz="3200" dirty="0"/>
              <a:t>на целевое обучение</a:t>
            </a:r>
          </a:p>
        </p:txBody>
      </p: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23850" y="371633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>
                <a:solidFill>
                  <a:srgbClr val="7B0F19"/>
                </a:solidFill>
                <a:cs typeface="Arial" charset="0"/>
              </a:rPr>
              <a:t>Терминология</a:t>
            </a:r>
            <a:endParaRPr lang="ru-RU" altLang="ru-RU" sz="2400" b="1">
              <a:solidFill>
                <a:srgbClr val="7B0F19"/>
              </a:solidFill>
            </a:endParaRPr>
          </a:p>
        </p:txBody>
      </p:sp>
      <p:sp>
        <p:nvSpPr>
          <p:cNvPr id="1844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E7BCA192-36EF-4935-8BAF-CC34CD3DEA8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47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40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25425" y="2348880"/>
            <a:ext cx="8675711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Если, заказчиком является </a:t>
            </a:r>
            <a:endParaRPr lang="ru-RU" sz="2400" dirty="0" smtClean="0"/>
          </a:p>
          <a:p>
            <a:pPr algn="ctr"/>
            <a:r>
              <a:rPr lang="ru-RU" sz="2400" b="1" dirty="0" smtClean="0"/>
              <a:t>орган государственной </a:t>
            </a:r>
            <a:r>
              <a:rPr lang="ru-RU" sz="2400" b="1" dirty="0"/>
              <a:t>власти субъекта Российской Федерации, </a:t>
            </a:r>
            <a:r>
              <a:rPr lang="ru-RU" sz="2400" b="1" dirty="0" smtClean="0"/>
              <a:t>орган </a:t>
            </a:r>
            <a:r>
              <a:rPr lang="ru-RU" sz="2400" b="1" dirty="0"/>
              <a:t>местного </a:t>
            </a:r>
            <a:r>
              <a:rPr lang="ru-RU" sz="2400" b="1" dirty="0" smtClean="0"/>
              <a:t>самоуправления</a:t>
            </a:r>
            <a:endParaRPr lang="ru-RU" sz="2400" b="1" dirty="0"/>
          </a:p>
        </p:txBody>
      </p:sp>
      <p:sp>
        <p:nvSpPr>
          <p:cNvPr id="10" name="AutoShape 43"/>
          <p:cNvSpPr>
            <a:spLocks noChangeArrowheads="1"/>
          </p:cNvSpPr>
          <p:nvPr/>
        </p:nvSpPr>
        <p:spPr bwMode="auto">
          <a:xfrm rot="5400000">
            <a:off x="4406989" y="3570571"/>
            <a:ext cx="512582" cy="469858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98523" y="4061791"/>
            <a:ext cx="8675711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Место осуществления </a:t>
            </a:r>
            <a:r>
              <a:rPr lang="ru-RU" sz="2400" dirty="0"/>
              <a:t>трудовой деятельности </a:t>
            </a:r>
            <a:endParaRPr lang="ru-RU" sz="2400" dirty="0" smtClean="0"/>
          </a:p>
          <a:p>
            <a:pPr algn="ctr"/>
            <a:r>
              <a:rPr lang="ru-RU" sz="2400" dirty="0" smtClean="0"/>
              <a:t>должно быть установлено </a:t>
            </a:r>
            <a:r>
              <a:rPr lang="ru-RU" sz="2400" dirty="0"/>
              <a:t>на территории </a:t>
            </a:r>
            <a:endParaRPr lang="ru-RU" sz="2400" dirty="0" smtClean="0"/>
          </a:p>
          <a:p>
            <a:pPr algn="ctr"/>
            <a:r>
              <a:rPr lang="ru-RU" sz="2400" b="1" dirty="0" smtClean="0"/>
              <a:t>соответствующего </a:t>
            </a:r>
            <a:r>
              <a:rPr lang="ru-RU" sz="2400" b="1" dirty="0"/>
              <a:t>субъекта </a:t>
            </a:r>
            <a:r>
              <a:rPr lang="ru-RU" sz="2400" b="1" dirty="0" smtClean="0"/>
              <a:t>РФ </a:t>
            </a:r>
          </a:p>
          <a:p>
            <a:pPr algn="ctr"/>
            <a:r>
              <a:rPr lang="ru-RU" sz="2400" b="1" dirty="0" smtClean="0"/>
              <a:t>или </a:t>
            </a:r>
            <a:r>
              <a:rPr lang="ru-RU" sz="2400" b="1" dirty="0"/>
              <a:t>муниципального </a:t>
            </a:r>
            <a:r>
              <a:rPr lang="ru-RU" sz="2400" b="1" dirty="0" smtClean="0"/>
              <a:t>образования</a:t>
            </a:r>
            <a:endParaRPr lang="ru-RU" sz="2400" b="1" dirty="0"/>
          </a:p>
        </p:txBody>
      </p:sp>
      <p:grpSp>
        <p:nvGrpSpPr>
          <p:cNvPr id="8" name="Группа 22"/>
          <p:cNvGrpSpPr>
            <a:grpSpLocks/>
          </p:cNvGrpSpPr>
          <p:nvPr/>
        </p:nvGrpSpPr>
        <p:grpSpPr bwMode="auto">
          <a:xfrm>
            <a:off x="50105" y="6752876"/>
            <a:ext cx="2346325" cy="45719"/>
            <a:chOff x="2857500" y="5805488"/>
            <a:chExt cx="5929313" cy="144465"/>
          </a:xfrm>
          <a:solidFill>
            <a:schemeClr val="bg1"/>
          </a:solidFill>
        </p:grpSpPr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82563" y="260648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871F03"/>
                </a:solidFill>
              </a:rPr>
              <a:t>Учет места осуществления гражданином </a:t>
            </a:r>
            <a:endParaRPr lang="ru-RU" sz="2400" b="1" dirty="0" smtClean="0">
              <a:solidFill>
                <a:srgbClr val="871F03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871F03"/>
                </a:solidFill>
              </a:rPr>
              <a:t>трудовой деятельности </a:t>
            </a: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при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приеме на обучение </a:t>
            </a:r>
            <a:endParaRPr lang="ru-RU" altLang="ru-RU" sz="2400" b="1" dirty="0" smtClean="0">
              <a:solidFill>
                <a:srgbClr val="871F03"/>
              </a:solidFill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871F03"/>
                </a:solidFill>
                <a:cs typeface="Arial" charset="0"/>
              </a:rPr>
              <a:t>в </a:t>
            </a:r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пределах квоты</a:t>
            </a:r>
          </a:p>
        </p:txBody>
      </p:sp>
    </p:spTree>
    <p:extLst>
      <p:ext uri="{BB962C8B-B14F-4D97-AF65-F5344CB8AC3E}">
        <p14:creationId xmlns:p14="http://schemas.microsoft.com/office/powerpoint/2010/main" val="13465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41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336079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b="1" dirty="0">
                <a:solidFill>
                  <a:srgbClr val="871F03"/>
                </a:solidFill>
              </a:rPr>
              <a:t>Согласие законного </a:t>
            </a:r>
            <a:r>
              <a:rPr lang="ru-RU" sz="2400" b="1" dirty="0" smtClean="0">
                <a:solidFill>
                  <a:srgbClr val="871F03"/>
                </a:solidFill>
              </a:rPr>
              <a:t>представителя </a:t>
            </a:r>
            <a:r>
              <a:rPr lang="ru-RU" sz="2400" b="1" dirty="0">
                <a:solidFill>
                  <a:srgbClr val="871F03"/>
                </a:solidFill>
              </a:rPr>
              <a:t>несовершеннолетнего гражданина</a:t>
            </a:r>
          </a:p>
        </p:txBody>
      </p:sp>
      <p:grpSp>
        <p:nvGrpSpPr>
          <p:cNvPr id="9" name="Группа 22"/>
          <p:cNvGrpSpPr>
            <a:grpSpLocks/>
          </p:cNvGrpSpPr>
          <p:nvPr/>
        </p:nvGrpSpPr>
        <p:grpSpPr bwMode="auto">
          <a:xfrm>
            <a:off x="50105" y="6752876"/>
            <a:ext cx="2346325" cy="45719"/>
            <a:chOff x="2857500" y="5805488"/>
            <a:chExt cx="5929313" cy="144465"/>
          </a:xfrm>
          <a:solidFill>
            <a:schemeClr val="bg1"/>
          </a:solidFill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30283" y="1268760"/>
            <a:ext cx="8578210" cy="144655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Несовершеннолетний гражданин заключает </a:t>
            </a:r>
            <a:r>
              <a:rPr lang="ru-RU" sz="2200" dirty="0"/>
              <a:t>договор о целевом обучении с согласия его законного представителя - родителя, усыновителя или попечителя, оформленного в письменной </a:t>
            </a:r>
            <a:r>
              <a:rPr lang="ru-RU" sz="2200" dirty="0" smtClean="0"/>
              <a:t>форме 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30284" y="5878983"/>
            <a:ext cx="857821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 u="sng" dirty="0" smtClean="0">
                <a:solidFill>
                  <a:srgbClr val="871F03"/>
                </a:solidFill>
              </a:rPr>
              <a:t>Для несовершеннолетнего </a:t>
            </a:r>
            <a:r>
              <a:rPr lang="ru-RU" sz="2400" b="1" u="sng" dirty="0">
                <a:solidFill>
                  <a:srgbClr val="871F03"/>
                </a:solidFill>
              </a:rPr>
              <a:t>гражданина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0284" y="2699772"/>
            <a:ext cx="8578210" cy="76944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Указанное </a:t>
            </a:r>
            <a:r>
              <a:rPr lang="ru-RU" sz="2200" dirty="0"/>
              <a:t>согласие является </a:t>
            </a:r>
            <a:endParaRPr lang="ru-RU" sz="2200" dirty="0" smtClean="0"/>
          </a:p>
          <a:p>
            <a:pPr algn="ctr"/>
            <a:r>
              <a:rPr lang="ru-RU" sz="2200" dirty="0" smtClean="0"/>
              <a:t>неотъемлемой </a:t>
            </a:r>
            <a:r>
              <a:rPr lang="ru-RU" sz="2200" dirty="0"/>
              <a:t>частью договора о целевом </a:t>
            </a:r>
            <a:r>
              <a:rPr lang="ru-RU" sz="2200" dirty="0" smtClean="0"/>
              <a:t>обучении</a:t>
            </a:r>
            <a:endParaRPr lang="ru-RU" sz="2200" dirty="0"/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30283" y="3446333"/>
            <a:ext cx="8578210" cy="110799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/>
              <a:t>Указанное </a:t>
            </a:r>
            <a:r>
              <a:rPr lang="ru-RU" sz="2200" dirty="0" smtClean="0"/>
              <a:t>согласие </a:t>
            </a:r>
            <a:r>
              <a:rPr lang="ru-RU" sz="2200" dirty="0"/>
              <a:t>не требуется в случаях, когда гражданин приобрел дееспособность в полном объеме в соответствии </a:t>
            </a:r>
            <a:endParaRPr lang="ru-RU" sz="2200" dirty="0" smtClean="0"/>
          </a:p>
          <a:p>
            <a:pPr algn="ctr"/>
            <a:r>
              <a:rPr lang="ru-RU" sz="2200" dirty="0" smtClean="0"/>
              <a:t>с </a:t>
            </a:r>
            <a:r>
              <a:rPr lang="ru-RU" sz="2200" dirty="0"/>
              <a:t>законодательством Российской </a:t>
            </a:r>
            <a:r>
              <a:rPr lang="ru-RU" sz="2200" dirty="0" smtClean="0"/>
              <a:t>Федерации</a:t>
            </a:r>
            <a:endParaRPr lang="ru-RU" sz="2200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206307" y="4797152"/>
            <a:ext cx="8578210" cy="76944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Наличие согласия законного </a:t>
            </a:r>
            <a:r>
              <a:rPr lang="ru-RU" sz="2200" dirty="0"/>
              <a:t>представителя </a:t>
            </a:r>
            <a:r>
              <a:rPr lang="ru-RU" sz="2200" dirty="0" smtClean="0"/>
              <a:t>должно быть отражено в тексте договора о </a:t>
            </a:r>
            <a:r>
              <a:rPr lang="ru-RU" sz="2200" dirty="0"/>
              <a:t>целевом </a:t>
            </a:r>
            <a:r>
              <a:rPr lang="ru-RU" sz="2200" dirty="0" smtClean="0"/>
              <a:t>обучении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583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841A61A6-0865-4A77-A123-E1D95F35F52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42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182563" y="44624"/>
            <a:ext cx="89614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Требования к договору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при приеме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на целевое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обучение (обобщение)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112855" y="2019038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Договор заключен </a:t>
            </a:r>
            <a:r>
              <a:rPr lang="ru-RU" sz="2000" dirty="0" smtClean="0"/>
              <a:t>с </a:t>
            </a:r>
            <a:r>
              <a:rPr lang="ru-RU" sz="2000" u="sng" dirty="0"/>
              <a:t>заказчиком, указанным </a:t>
            </a:r>
            <a:r>
              <a:rPr lang="ru-RU" sz="2000" u="sng" dirty="0" smtClean="0"/>
              <a:t>в </a:t>
            </a:r>
            <a:r>
              <a:rPr lang="ru-RU" sz="2000" u="sng" dirty="0"/>
              <a:t>статье 71.1 </a:t>
            </a:r>
            <a:r>
              <a:rPr lang="ru-RU" sz="2000" u="sng" dirty="0" smtClean="0"/>
              <a:t>Федерального </a:t>
            </a:r>
            <a:r>
              <a:rPr lang="ru-RU" sz="2000" u="sng" dirty="0"/>
              <a:t>закона </a:t>
            </a:r>
            <a:r>
              <a:rPr lang="ru-RU" sz="2000" u="sng" dirty="0" smtClean="0"/>
              <a:t>«</a:t>
            </a:r>
            <a:r>
              <a:rPr lang="ru-RU" sz="2000" u="sng" dirty="0"/>
              <a:t>Об образовании </a:t>
            </a:r>
            <a:r>
              <a:rPr lang="ru-RU" sz="2000" u="sng" dirty="0" smtClean="0"/>
              <a:t>в Российской Федерации»</a:t>
            </a:r>
            <a:endParaRPr lang="ru-RU" sz="2000" u="sng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107255" y="1003375"/>
            <a:ext cx="8929241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Договор является </a:t>
            </a:r>
            <a:r>
              <a:rPr lang="ru-RU" sz="2000" u="sng" dirty="0" smtClean="0"/>
              <a:t>договором </a:t>
            </a:r>
            <a:r>
              <a:rPr lang="ru-RU" sz="2000" u="sng" dirty="0"/>
              <a:t>о </a:t>
            </a:r>
            <a:r>
              <a:rPr lang="ru-RU" altLang="ru-RU" sz="2000" u="sng" dirty="0">
                <a:cs typeface="Arial" charset="0"/>
              </a:rPr>
              <a:t>целевом </a:t>
            </a:r>
            <a:r>
              <a:rPr lang="ru-RU" altLang="ru-RU" sz="2000" u="sng" dirty="0" smtClean="0">
                <a:cs typeface="Arial" charset="0"/>
              </a:rPr>
              <a:t>обучении </a:t>
            </a:r>
            <a:r>
              <a:rPr lang="ru-RU" sz="2000" dirty="0" smtClean="0">
                <a:cs typeface="Arial" charset="0"/>
              </a:rPr>
              <a:t>(содержит </a:t>
            </a:r>
            <a:r>
              <a:rPr lang="ru-RU" sz="2000" dirty="0">
                <a:cs typeface="Arial" charset="0"/>
              </a:rPr>
              <a:t>существенные условия договора, определенные </a:t>
            </a:r>
            <a:r>
              <a:rPr lang="ru-RU" sz="2000" dirty="0"/>
              <a:t>Федеральным законом </a:t>
            </a:r>
            <a:r>
              <a:rPr lang="ru-RU" sz="2000" dirty="0" smtClean="0"/>
              <a:t>«</a:t>
            </a:r>
            <a:r>
              <a:rPr lang="ru-RU" sz="2000" dirty="0"/>
              <a:t>Об образовании </a:t>
            </a:r>
            <a:r>
              <a:rPr lang="ru-RU" sz="2000" dirty="0" smtClean="0"/>
              <a:t>в </a:t>
            </a:r>
            <a:r>
              <a:rPr lang="ru-RU" sz="2000" dirty="0"/>
              <a:t>Российской Федерации</a:t>
            </a:r>
            <a:r>
              <a:rPr lang="ru-RU" sz="2000" dirty="0" smtClean="0"/>
              <a:t>»)</a:t>
            </a:r>
            <a:endParaRPr lang="ru-RU" sz="2000" dirty="0"/>
          </a:p>
        </p:txBody>
      </p:sp>
      <p:grpSp>
        <p:nvGrpSpPr>
          <p:cNvPr id="9" name="Группа 22"/>
          <p:cNvGrpSpPr>
            <a:grpSpLocks/>
          </p:cNvGrpSpPr>
          <p:nvPr/>
        </p:nvGrpSpPr>
        <p:grpSpPr bwMode="auto">
          <a:xfrm>
            <a:off x="50105" y="6752876"/>
            <a:ext cx="2346325" cy="45719"/>
            <a:chOff x="2857500" y="5805488"/>
            <a:chExt cx="5929313" cy="144465"/>
          </a:xfrm>
          <a:solidFill>
            <a:schemeClr val="bg1"/>
          </a:solidFill>
        </p:grpSpPr>
        <p:cxnSp>
          <p:nvCxnSpPr>
            <p:cNvPr id="10" name="Прямая соединительная линия 9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grpFill/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07504" y="2726924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 договоре </a:t>
            </a:r>
            <a:r>
              <a:rPr lang="ru-RU" sz="2000" dirty="0" smtClean="0"/>
              <a:t>указаны </a:t>
            </a:r>
            <a:r>
              <a:rPr lang="ru-RU" sz="2000" u="sng" dirty="0" smtClean="0"/>
              <a:t>субъекты </a:t>
            </a:r>
            <a:r>
              <a:rPr lang="ru-RU" sz="2000" u="sng" dirty="0"/>
              <a:t>РФ, </a:t>
            </a:r>
            <a:r>
              <a:rPr lang="ru-RU" sz="2000" u="sng" dirty="0" smtClean="0"/>
              <a:t>по </a:t>
            </a:r>
            <a:r>
              <a:rPr lang="ru-RU" sz="2000" u="sng" dirty="0"/>
              <a:t>которым установлена </a:t>
            </a:r>
            <a:r>
              <a:rPr lang="ru-RU" sz="2000" u="sng" dirty="0" smtClean="0"/>
              <a:t>квота </a:t>
            </a:r>
          </a:p>
          <a:p>
            <a:pPr algn="ctr"/>
            <a:r>
              <a:rPr lang="ru-RU" sz="2000" dirty="0" smtClean="0"/>
              <a:t>(</a:t>
            </a:r>
            <a:r>
              <a:rPr lang="ru-RU" sz="2000" dirty="0"/>
              <a:t>если квота </a:t>
            </a:r>
            <a:r>
              <a:rPr lang="ru-RU" sz="2000" dirty="0" smtClean="0"/>
              <a:t>установлена </a:t>
            </a:r>
            <a:r>
              <a:rPr lang="ru-RU" sz="2000" dirty="0"/>
              <a:t>с указанием субъектов РФ</a:t>
            </a:r>
            <a:r>
              <a:rPr lang="ru-RU" sz="2000" dirty="0" smtClean="0"/>
              <a:t>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07504" y="5158359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Гражданин поступает на целевое обучение </a:t>
            </a:r>
            <a:r>
              <a:rPr lang="ru-RU" altLang="ru-RU" sz="2000" dirty="0" smtClean="0">
                <a:cs typeface="Arial" charset="0"/>
              </a:rPr>
              <a:t>в соответствии </a:t>
            </a:r>
          </a:p>
          <a:p>
            <a:pPr algn="ctr"/>
            <a:r>
              <a:rPr lang="ru-RU" altLang="ru-RU" sz="2000" dirty="0" smtClean="0">
                <a:cs typeface="Arial" charset="0"/>
              </a:rPr>
              <a:t>с </a:t>
            </a:r>
            <a:r>
              <a:rPr lang="ru-RU" altLang="ru-RU" sz="2000" u="sng" dirty="0">
                <a:cs typeface="Arial" charset="0"/>
              </a:rPr>
              <a:t>характеристиками обучения, </a:t>
            </a:r>
            <a:r>
              <a:rPr lang="ru-RU" altLang="ru-RU" sz="2000" u="sng" dirty="0" smtClean="0">
                <a:cs typeface="Arial" charset="0"/>
              </a:rPr>
              <a:t>установленными договором</a:t>
            </a:r>
            <a:endParaRPr lang="ru-RU" sz="2000" u="sng" dirty="0" smtClean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112855" y="3434810"/>
            <a:ext cx="8923641" cy="10156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В </a:t>
            </a:r>
            <a:r>
              <a:rPr lang="ru-RU" sz="2000" dirty="0"/>
              <a:t>договоре </a:t>
            </a:r>
            <a:r>
              <a:rPr lang="ru-RU" sz="2000" dirty="0" smtClean="0"/>
              <a:t>с региональным органом власти указано место осуществления трудовой деятельности на территории  </a:t>
            </a:r>
            <a:r>
              <a:rPr lang="ru-RU" sz="2000" u="sng" dirty="0" smtClean="0"/>
              <a:t>соответствующего субъекта РФ или муниципального образования</a:t>
            </a:r>
            <a:endParaRPr lang="ru-RU" sz="2000" u="sng" dirty="0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107254" y="4450473"/>
            <a:ext cx="8929241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Договором </a:t>
            </a:r>
            <a:r>
              <a:rPr lang="ru-RU" sz="2000" u="sng" dirty="0" smtClean="0"/>
              <a:t>установлено право</a:t>
            </a:r>
            <a:r>
              <a:rPr lang="ru-RU" sz="2000" dirty="0" smtClean="0"/>
              <a:t> гражданина на прием </a:t>
            </a:r>
          </a:p>
          <a:p>
            <a:pPr algn="ctr"/>
            <a:r>
              <a:rPr lang="ru-RU" sz="2000" dirty="0" smtClean="0"/>
              <a:t>в пределах квоты приема на целевое обучение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18077" y="5829607"/>
            <a:ext cx="8923641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u="sng" dirty="0"/>
              <a:t>Согласие законного представителя</a:t>
            </a:r>
            <a:r>
              <a:rPr lang="ru-RU" sz="2000" dirty="0"/>
              <a:t> (родителя, усыновителя </a:t>
            </a:r>
            <a:endParaRPr lang="ru-RU" sz="2000" dirty="0" smtClean="0"/>
          </a:p>
          <a:p>
            <a:pPr algn="ctr"/>
            <a:r>
              <a:rPr lang="ru-RU" sz="2000" dirty="0" smtClean="0"/>
              <a:t>или </a:t>
            </a:r>
            <a:r>
              <a:rPr lang="ru-RU" sz="2000" dirty="0"/>
              <a:t>попечителя) несовершеннолетнего гражданина</a:t>
            </a:r>
          </a:p>
        </p:txBody>
      </p:sp>
    </p:spTree>
    <p:extLst>
      <p:ext uri="{BB962C8B-B14F-4D97-AF65-F5344CB8AC3E}">
        <p14:creationId xmlns:p14="http://schemas.microsoft.com/office/powerpoint/2010/main" val="7548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Text Box 9"/>
          <p:cNvSpPr txBox="1">
            <a:spLocks noChangeArrowheads="1"/>
          </p:cNvSpPr>
          <p:nvPr/>
        </p:nvSpPr>
        <p:spPr bwMode="auto">
          <a:xfrm>
            <a:off x="162529" y="336079"/>
            <a:ext cx="898147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Расторжение договора о целевом 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обучении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в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случае </a:t>
            </a:r>
            <a:r>
              <a:rPr lang="ru-RU" altLang="ru-RU" sz="2400" b="1" dirty="0" err="1" smtClean="0">
                <a:solidFill>
                  <a:srgbClr val="7B0F19"/>
                </a:solidFill>
                <a:cs typeface="Arial" charset="0"/>
              </a:rPr>
              <a:t>непоступления</a:t>
            </a:r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 на целевое </a:t>
            </a:r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обучение</a:t>
            </a:r>
          </a:p>
        </p:txBody>
      </p:sp>
      <p:sp>
        <p:nvSpPr>
          <p:cNvPr id="28687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68638AB5-9A59-4B28-BAB5-C73BCC8373A2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43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259188" y="5173087"/>
            <a:ext cx="8756995" cy="10156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Договор о целевом обучении расторгается, стороны договора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о </a:t>
            </a:r>
            <a:r>
              <a:rPr lang="ru-RU" sz="2000" b="1" dirty="0"/>
              <a:t>целевом обучении освобождаются от ответственности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за </a:t>
            </a:r>
            <a:r>
              <a:rPr lang="ru-RU" sz="2000" b="1" dirty="0"/>
              <a:t>неисполнение обязательств по договору о целевом </a:t>
            </a:r>
            <a:r>
              <a:rPr lang="ru-RU" sz="2000" b="1" dirty="0" smtClean="0"/>
              <a:t>обучении</a:t>
            </a:r>
            <a:endParaRPr lang="ru-RU" sz="2000" b="1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80988" y="1390705"/>
            <a:ext cx="8755507" cy="707886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sz="2000" dirty="0" smtClean="0"/>
              <a:t>Договор </a:t>
            </a:r>
            <a:r>
              <a:rPr lang="ru-RU" sz="2000" dirty="0"/>
              <a:t>о целевом обучении </a:t>
            </a:r>
            <a:endParaRPr lang="ru-RU" sz="2000" dirty="0" smtClean="0"/>
          </a:p>
          <a:p>
            <a:pPr lvl="0" algn="ctr"/>
            <a:r>
              <a:rPr lang="ru-RU" sz="2000" b="1" u="sng" dirty="0" smtClean="0"/>
              <a:t>предусматривает прием в пределах квоты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80987" y="2098591"/>
            <a:ext cx="8755507" cy="132343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Гражданин </a:t>
            </a:r>
            <a:r>
              <a:rPr lang="ru-RU" sz="2000" b="1" u="sng" dirty="0" smtClean="0"/>
              <a:t>НЕ принят </a:t>
            </a:r>
            <a:r>
              <a:rPr lang="ru-RU" sz="2000" b="1" u="sng" dirty="0"/>
              <a:t>на </a:t>
            </a:r>
            <a:r>
              <a:rPr lang="ru-RU" sz="2000" b="1" u="sng" dirty="0" smtClean="0"/>
              <a:t>целевое обучение </a:t>
            </a:r>
            <a:r>
              <a:rPr lang="ru-RU" sz="2000" b="1" u="sng" dirty="0"/>
              <a:t>в пределах </a:t>
            </a:r>
            <a:r>
              <a:rPr lang="ru-RU" sz="2000" b="1" u="sng" dirty="0" smtClean="0"/>
              <a:t>квоты</a:t>
            </a:r>
            <a:r>
              <a:rPr lang="ru-RU" sz="2000" dirty="0" smtClean="0"/>
              <a:t> </a:t>
            </a:r>
          </a:p>
          <a:p>
            <a:pPr algn="ctr"/>
            <a:r>
              <a:rPr lang="ru-RU" sz="2000" dirty="0" smtClean="0"/>
              <a:t>в </a:t>
            </a:r>
            <a:r>
              <a:rPr lang="ru-RU" sz="2000" dirty="0"/>
              <a:t>соответствии </a:t>
            </a:r>
            <a:r>
              <a:rPr lang="ru-RU" sz="2000" dirty="0" smtClean="0"/>
              <a:t>с </a:t>
            </a:r>
            <a:r>
              <a:rPr lang="ru-RU" sz="2000" dirty="0"/>
              <a:t>характеристиками обучения, указанными в договоре </a:t>
            </a:r>
            <a:endParaRPr lang="ru-RU" sz="2000" dirty="0" smtClean="0"/>
          </a:p>
          <a:p>
            <a:pPr algn="ctr"/>
            <a:r>
              <a:rPr lang="ru-RU" sz="2000" dirty="0" smtClean="0"/>
              <a:t>о </a:t>
            </a:r>
            <a:r>
              <a:rPr lang="ru-RU" sz="2000" dirty="0"/>
              <a:t>целевом обучении (в том числе принят не на целевое обучение</a:t>
            </a:r>
            <a:r>
              <a:rPr lang="ru-RU" sz="2000" dirty="0" smtClean="0"/>
              <a:t>),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 </a:t>
            </a:r>
            <a:r>
              <a:rPr lang="ru-RU" sz="2000" b="1" dirty="0">
                <a:solidFill>
                  <a:srgbClr val="C00000"/>
                </a:solidFill>
              </a:rPr>
              <a:t>срок, указанный в договоре </a:t>
            </a:r>
            <a:r>
              <a:rPr lang="ru-RU" sz="2000" b="1" dirty="0" smtClean="0">
                <a:solidFill>
                  <a:srgbClr val="C00000"/>
                </a:solidFill>
              </a:rPr>
              <a:t>о </a:t>
            </a:r>
            <a:r>
              <a:rPr lang="ru-RU" sz="2000" b="1" dirty="0">
                <a:solidFill>
                  <a:srgbClr val="C00000"/>
                </a:solidFill>
              </a:rPr>
              <a:t>целевом </a:t>
            </a:r>
            <a:r>
              <a:rPr lang="ru-RU" sz="2000" b="1" dirty="0" smtClean="0">
                <a:solidFill>
                  <a:srgbClr val="C00000"/>
                </a:solidFill>
              </a:rPr>
              <a:t>обучении</a:t>
            </a:r>
          </a:p>
        </p:txBody>
      </p:sp>
      <p:sp>
        <p:nvSpPr>
          <p:cNvPr id="13" name="AutoShape 43"/>
          <p:cNvSpPr>
            <a:spLocks noChangeArrowheads="1"/>
          </p:cNvSpPr>
          <p:nvPr/>
        </p:nvSpPr>
        <p:spPr bwMode="auto">
          <a:xfrm rot="5400000">
            <a:off x="3980689" y="3491339"/>
            <a:ext cx="727050" cy="588431"/>
          </a:xfrm>
          <a:prstGeom prst="rightArrow">
            <a:avLst>
              <a:gd name="adj1" fmla="val 50000"/>
              <a:gd name="adj2" fmla="val 48467"/>
            </a:avLst>
          </a:prstGeom>
          <a:solidFill>
            <a:srgbClr val="800000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ru-RU" altLang="ru-RU" b="1">
              <a:solidFill>
                <a:srgbClr val="7B0F19"/>
              </a:solidFill>
            </a:endParaRPr>
          </a:p>
        </p:txBody>
      </p:sp>
      <p:grpSp>
        <p:nvGrpSpPr>
          <p:cNvPr id="14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5" name="Прямая соединительная линия 14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60676" y="4149080"/>
            <a:ext cx="8755507" cy="1015663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Гражданин информирует </a:t>
            </a:r>
            <a:r>
              <a:rPr lang="ru-RU" sz="2000" dirty="0"/>
              <a:t>в письменной форме заказчика </a:t>
            </a:r>
            <a:endParaRPr lang="ru-RU" sz="2000" dirty="0" smtClean="0"/>
          </a:p>
          <a:p>
            <a:pPr algn="ctr"/>
            <a:r>
              <a:rPr lang="ru-RU" sz="2000" dirty="0" smtClean="0"/>
              <a:t>о </a:t>
            </a:r>
            <a:r>
              <a:rPr lang="ru-RU" sz="2000" dirty="0" err="1"/>
              <a:t>непоступлении</a:t>
            </a:r>
            <a:r>
              <a:rPr lang="ru-RU" sz="2000" dirty="0"/>
              <a:t> на </a:t>
            </a:r>
            <a:r>
              <a:rPr lang="ru-RU" sz="2000" dirty="0" smtClean="0"/>
              <a:t>целевое обучение </a:t>
            </a:r>
          </a:p>
          <a:p>
            <a:pPr algn="ctr"/>
            <a:r>
              <a:rPr lang="ru-RU" sz="2000" dirty="0" smtClean="0"/>
              <a:t>в </a:t>
            </a:r>
            <a:r>
              <a:rPr lang="ru-RU" sz="2000" dirty="0"/>
              <a:t>соответствии с характеристиками </a:t>
            </a:r>
            <a:r>
              <a:rPr lang="ru-RU" sz="2000" dirty="0" smtClean="0"/>
              <a:t>обучения</a:t>
            </a:r>
            <a:endParaRPr lang="ru-RU" sz="2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4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497363" y="4073004"/>
            <a:ext cx="2522909" cy="230832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основные </a:t>
            </a:r>
            <a:endParaRPr lang="ru-RU" altLang="ru-RU" sz="2400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места 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altLang="ru-RU" sz="2400" dirty="0">
                <a:latin typeface="Arial" pitchFamily="34" charset="0"/>
                <a:cs typeface="Arial" pitchFamily="34" charset="0"/>
              </a:rPr>
              <a:t>контрольные цифры </a:t>
            </a:r>
          </a:p>
          <a:p>
            <a:pPr algn="ctr">
              <a:defRPr/>
            </a:pPr>
            <a:r>
              <a:rPr lang="ru-RU" altLang="ru-RU" sz="2400" dirty="0">
                <a:latin typeface="Arial" pitchFamily="34" charset="0"/>
                <a:cs typeface="Arial" pitchFamily="34" charset="0"/>
              </a:rPr>
              <a:t>за вычетом </a:t>
            </a:r>
            <a:r>
              <a:rPr lang="ru-RU" altLang="ru-RU" sz="2400" dirty="0" smtClean="0">
                <a:latin typeface="Arial" pitchFamily="34" charset="0"/>
                <a:cs typeface="Arial" pitchFamily="34" charset="0"/>
              </a:rPr>
              <a:t>квот)</a:t>
            </a:r>
            <a:endParaRPr lang="ru-RU" alt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4073004"/>
            <a:ext cx="2160935" cy="230832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квота приема лиц, имеющих особое право (бакалавриат, специалитет) 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411760" y="4073004"/>
            <a:ext cx="2085603" cy="2308324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квота</a:t>
            </a:r>
          </a:p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приема </a:t>
            </a:r>
          </a:p>
          <a:p>
            <a:pPr algn="ctr" eaLnBrk="1" hangingPunct="1"/>
            <a:r>
              <a:rPr lang="ru-RU" altLang="ru-RU" sz="2400" dirty="0">
                <a:latin typeface="Arial" pitchFamily="34" charset="0"/>
                <a:cs typeface="Arial" pitchFamily="34" charset="0"/>
              </a:rPr>
              <a:t>на целевое обучение</a:t>
            </a:r>
          </a:p>
          <a:p>
            <a:pPr algn="ctr" eaLnBrk="1" hangingPunct="1"/>
            <a:endParaRPr lang="ru-RU" altLang="ru-RU" sz="2400" dirty="0"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alt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50825" y="3614013"/>
            <a:ext cx="6769447" cy="46166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Контрольные цифры приема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68284" y="118044"/>
            <a:ext cx="8322129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/>
          <a:lstStyle>
            <a:lvl1pPr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2800" b="1" dirty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Прием иностранных граждан </a:t>
            </a:r>
          </a:p>
          <a:p>
            <a:r>
              <a:rPr lang="ru-RU" altLang="ru-RU" sz="2800" b="1" dirty="0">
                <a:solidFill>
                  <a:srgbClr val="7B0F19"/>
                </a:solidFill>
                <a:latin typeface="Arial" pitchFamily="34" charset="0"/>
                <a:cs typeface="Arial" pitchFamily="34" charset="0"/>
              </a:rPr>
              <a:t>на целевое обучение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7020272" y="3614013"/>
            <a:ext cx="1800895" cy="27546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Платные места</a:t>
            </a:r>
          </a:p>
          <a:p>
            <a:pPr algn="ctr" eaLnBrk="1" hangingPunct="1"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defRPr/>
            </a:pPr>
            <a:endParaRPr lang="ru-RU" sz="5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46814" y="511920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401211" y="1638719"/>
            <a:ext cx="6419956" cy="69634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>
            <a:lvl1pPr defTabSz="1042988">
              <a:defRPr sz="3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1042988">
              <a:defRPr sz="3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1042988">
              <a:defRPr sz="27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1042988">
              <a:defRPr sz="2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1042988">
              <a:defRPr sz="2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42988" eaLnBrk="0" fontAlgn="base" hangingPunct="0">
              <a:spcAft>
                <a:spcPct val="0"/>
              </a:spcAft>
              <a:buFont typeface="Arial" charset="0"/>
              <a:buChar char="»"/>
              <a:defRPr sz="2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charset="0"/>
              <a:buNone/>
            </a:pPr>
            <a:r>
              <a:rPr lang="ru-RU" altLang="ru-RU" sz="2000" dirty="0" smtClean="0">
                <a:latin typeface="Arial" charset="0"/>
                <a:cs typeface="Arial" charset="0"/>
              </a:rPr>
              <a:t>Соотечественники, </a:t>
            </a:r>
          </a:p>
          <a:p>
            <a:pPr algn="ctr">
              <a:buFont typeface="Arial" charset="0"/>
              <a:buNone/>
            </a:pPr>
            <a:r>
              <a:rPr lang="ru-RU" altLang="ru-RU" sz="2000" dirty="0" smtClean="0">
                <a:latin typeface="Arial" charset="0"/>
                <a:cs typeface="Arial" charset="0"/>
              </a:rPr>
              <a:t>проживающие за рубежом</a:t>
            </a:r>
            <a:endParaRPr lang="ru-RU" altLang="ru-RU" sz="2000" dirty="0">
              <a:latin typeface="Arial" charset="0"/>
              <a:cs typeface="Arial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219075" y="2305400"/>
            <a:ext cx="8602092" cy="696344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 lIns="80010" tIns="40005" rIns="80010" bIns="4000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2615">
              <a:defRPr/>
            </a:pP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Лица,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имеющие право на 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обучение </a:t>
            </a:r>
            <a:endParaRPr lang="ru-RU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2615">
              <a:defRPr/>
            </a:pP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kern="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</a:t>
            </a:r>
            <a:r>
              <a:rPr lang="ru-RU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международными договорами </a:t>
            </a:r>
          </a:p>
        </p:txBody>
      </p:sp>
      <p:sp>
        <p:nvSpPr>
          <p:cNvPr id="20" name="Стрелка вниз 32"/>
          <p:cNvSpPr>
            <a:spLocks noChangeArrowheads="1"/>
          </p:cNvSpPr>
          <p:nvPr/>
        </p:nvSpPr>
        <p:spPr bwMode="auto">
          <a:xfrm>
            <a:off x="3268680" y="2958212"/>
            <a:ext cx="701986" cy="655802"/>
          </a:xfrm>
          <a:prstGeom prst="downArrow">
            <a:avLst>
              <a:gd name="adj1" fmla="val 50167"/>
              <a:gd name="adj2" fmla="val 59653"/>
            </a:avLst>
          </a:prstGeom>
          <a:solidFill>
            <a:srgbClr val="871F03"/>
          </a:solidFill>
          <a:ln w="19050" algn="ctr">
            <a:solidFill>
              <a:srgbClr val="871F03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ru-RU" altLang="ru-RU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2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DD55F041-B2C5-44FC-A24F-E6A49EB5ADBF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44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33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Text Box 9"/>
          <p:cNvSpPr txBox="1">
            <a:spLocks noChangeArrowheads="1"/>
          </p:cNvSpPr>
          <p:nvPr/>
        </p:nvSpPr>
        <p:spPr bwMode="auto">
          <a:xfrm>
            <a:off x="250823" y="1423472"/>
            <a:ext cx="8748713" cy="3400931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71F03"/>
                </a:solidFill>
              </a:rPr>
              <a:t>2 </a:t>
            </a:r>
            <a:r>
              <a:rPr lang="ru-RU" sz="3200" b="1" dirty="0">
                <a:solidFill>
                  <a:srgbClr val="871F03"/>
                </a:solidFill>
              </a:rPr>
              <a:t>статьи, посвященные </a:t>
            </a:r>
          </a:p>
          <a:p>
            <a:pPr algn="ctr"/>
            <a:r>
              <a:rPr lang="ru-RU" sz="3200" b="1" dirty="0">
                <a:solidFill>
                  <a:srgbClr val="871F03"/>
                </a:solidFill>
              </a:rPr>
              <a:t>целевому обучению </a:t>
            </a:r>
            <a:endParaRPr lang="ru-RU" sz="3200" b="1" dirty="0" smtClean="0">
              <a:solidFill>
                <a:srgbClr val="871F03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871F03"/>
                </a:solidFill>
              </a:rPr>
              <a:t>и </a:t>
            </a:r>
            <a:r>
              <a:rPr lang="ru-RU" sz="3200" b="1" dirty="0">
                <a:solidFill>
                  <a:srgbClr val="871F03"/>
                </a:solidFill>
              </a:rPr>
              <a:t>приему на целевое обучение:</a:t>
            </a:r>
          </a:p>
          <a:p>
            <a:endParaRPr lang="ru-RU" sz="1100" dirty="0"/>
          </a:p>
          <a:p>
            <a:r>
              <a:rPr lang="ru-RU" sz="2400" b="1" dirty="0"/>
              <a:t>Статья 56.      Целевое обучение </a:t>
            </a:r>
          </a:p>
          <a:p>
            <a:endParaRPr lang="ru-RU" sz="1200" b="1" dirty="0"/>
          </a:p>
          <a:p>
            <a:r>
              <a:rPr lang="ru-RU" sz="2400" b="1" dirty="0"/>
              <a:t>Статья 71.1.   Особенности приема на целевое </a:t>
            </a:r>
            <a:endParaRPr lang="ru-RU" sz="2400" b="1" dirty="0" smtClean="0"/>
          </a:p>
          <a:p>
            <a:r>
              <a:rPr lang="ru-RU" sz="2400" b="1" dirty="0" smtClean="0"/>
              <a:t>обучение по </a:t>
            </a:r>
            <a:r>
              <a:rPr lang="ru-RU" sz="2400" b="1" dirty="0"/>
              <a:t>образовательным программам </a:t>
            </a:r>
            <a:endParaRPr lang="ru-RU" sz="2400" b="1" dirty="0" smtClean="0"/>
          </a:p>
          <a:p>
            <a:r>
              <a:rPr lang="ru-RU" sz="2400" b="1" u="sng" dirty="0" smtClean="0"/>
              <a:t>высшего образования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2138B2C1-F66D-4A17-9974-2D3D9CC41BD3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1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9"/>
          <p:cNvSpPr txBox="1">
            <a:spLocks noChangeArrowheads="1"/>
          </p:cNvSpPr>
          <p:nvPr/>
        </p:nvSpPr>
        <p:spPr bwMode="auto">
          <a:xfrm>
            <a:off x="323850" y="1447800"/>
            <a:ext cx="7489825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/>
              <a:t>До вступления в силу Федерального закона № 337-ФЗ</a:t>
            </a:r>
          </a:p>
        </p:txBody>
      </p:sp>
      <p:sp>
        <p:nvSpPr>
          <p:cNvPr id="19458" name="Text Box 9"/>
          <p:cNvSpPr txBox="1">
            <a:spLocks noChangeArrowheads="1"/>
          </p:cNvSpPr>
          <p:nvPr/>
        </p:nvSpPr>
        <p:spPr bwMode="auto">
          <a:xfrm>
            <a:off x="2195513" y="2843213"/>
            <a:ext cx="1979612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4287838" y="2843213"/>
            <a:ext cx="18684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/>
              <a:t>Целевой прием</a:t>
            </a:r>
          </a:p>
        </p:txBody>
      </p: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195513" y="2043113"/>
            <a:ext cx="3960812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cxnSp>
        <p:nvCxnSpPr>
          <p:cNvPr id="19461" name="Прямая со стрелкой 54"/>
          <p:cNvCxnSpPr>
            <a:cxnSpLocks noChangeShapeType="1"/>
            <a:endCxn id="19459" idx="0"/>
          </p:cNvCxnSpPr>
          <p:nvPr/>
        </p:nvCxnSpPr>
        <p:spPr bwMode="auto">
          <a:xfrm>
            <a:off x="4498975" y="2503488"/>
            <a:ext cx="723900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2" name="Прямая со стрелкой 54"/>
          <p:cNvCxnSpPr>
            <a:cxnSpLocks noChangeShapeType="1"/>
            <a:endCxn id="19458" idx="0"/>
          </p:cNvCxnSpPr>
          <p:nvPr/>
        </p:nvCxnSpPr>
        <p:spPr bwMode="auto">
          <a:xfrm flipH="1">
            <a:off x="3186113" y="2503488"/>
            <a:ext cx="534987" cy="3397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1404938" y="5411788"/>
            <a:ext cx="2312987" cy="8255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/>
              <a:t>Целевое обучение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4106863" y="5411788"/>
            <a:ext cx="3344862" cy="825500"/>
          </a:xfrm>
          <a:prstGeom prst="rect">
            <a:avLst/>
          </a:prstGeom>
          <a:solidFill>
            <a:srgbClr val="FFD9B3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dirty="0"/>
              <a:t>Прием </a:t>
            </a:r>
          </a:p>
          <a:p>
            <a:pPr algn="ctr"/>
            <a:r>
              <a:rPr lang="ru-RU" altLang="ru-RU" sz="2400" dirty="0"/>
              <a:t>на целевое обучение</a:t>
            </a:r>
          </a:p>
        </p:txBody>
      </p:sp>
      <p:cxnSp>
        <p:nvCxnSpPr>
          <p:cNvPr id="19465" name="Прямая со стрелкой 54"/>
          <p:cNvCxnSpPr>
            <a:cxnSpLocks noChangeShapeType="1"/>
            <a:stCxn id="72" idx="2"/>
            <a:endCxn id="19464" idx="0"/>
          </p:cNvCxnSpPr>
          <p:nvPr/>
        </p:nvCxnSpPr>
        <p:spPr bwMode="auto">
          <a:xfrm>
            <a:off x="5780088" y="5086350"/>
            <a:ext cx="0" cy="32543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6" name="Прямая со стрелкой 54"/>
          <p:cNvCxnSpPr>
            <a:cxnSpLocks noChangeShapeType="1"/>
            <a:endCxn id="19463" idx="0"/>
          </p:cNvCxnSpPr>
          <p:nvPr/>
        </p:nvCxnSpPr>
        <p:spPr bwMode="auto">
          <a:xfrm flipH="1">
            <a:off x="2562225" y="5011738"/>
            <a:ext cx="1588" cy="4000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1403350" y="4625975"/>
            <a:ext cx="2317750" cy="460375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>
                <a:cs typeface="Arial" charset="0"/>
              </a:rPr>
              <a:t>Статья 56</a:t>
            </a:r>
            <a:endParaRPr lang="ru-RU" altLang="ru-RU" sz="2400"/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106863" y="4625975"/>
            <a:ext cx="3344862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cs typeface="Arial" charset="0"/>
              </a:rPr>
              <a:t>Статья 71.1 (новая)</a:t>
            </a:r>
            <a:endParaRPr lang="ru-RU" altLang="ru-RU" sz="2400" b="1" dirty="0"/>
          </a:p>
        </p:txBody>
      </p:sp>
      <p:sp>
        <p:nvSpPr>
          <p:cNvPr id="19469" name="Text Box 9"/>
          <p:cNvSpPr txBox="1">
            <a:spLocks noChangeArrowheads="1"/>
          </p:cNvSpPr>
          <p:nvPr/>
        </p:nvSpPr>
        <p:spPr bwMode="auto">
          <a:xfrm>
            <a:off x="323850" y="4027488"/>
            <a:ext cx="756126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000" b="1" u="sng">
                <a:solidFill>
                  <a:srgbClr val="C00000"/>
                </a:solidFill>
              </a:rPr>
              <a:t>После вступления в силу Федерального закона № </a:t>
            </a:r>
            <a:r>
              <a:rPr lang="ru-RU" sz="2000" b="1" u="sng">
                <a:solidFill>
                  <a:srgbClr val="C00000"/>
                </a:solidFill>
              </a:rPr>
              <a:t>337-ФЗ</a:t>
            </a:r>
            <a:endParaRPr lang="ru-RU" altLang="ru-RU" sz="2000" b="1" u="sng">
              <a:solidFill>
                <a:srgbClr val="C00000"/>
              </a:solidFill>
            </a:endParaRPr>
          </a:p>
        </p:txBody>
      </p:sp>
      <p:sp>
        <p:nvSpPr>
          <p:cNvPr id="19470" name="Text Box 9"/>
          <p:cNvSpPr txBox="1">
            <a:spLocks noChangeArrowheads="1"/>
          </p:cNvSpPr>
          <p:nvPr/>
        </p:nvSpPr>
        <p:spPr bwMode="auto">
          <a:xfrm>
            <a:off x="250825" y="404813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871F03"/>
                </a:solidFill>
                <a:cs typeface="Arial" charset="0"/>
              </a:rPr>
              <a:t>Структура норм в Федеральном законе</a:t>
            </a:r>
            <a:r>
              <a:rPr lang="ru-RU" altLang="ru-RU" sz="2400" b="1" dirty="0">
                <a:solidFill>
                  <a:srgbClr val="871F03"/>
                </a:solidFill>
              </a:rPr>
              <a:t> </a:t>
            </a:r>
          </a:p>
          <a:p>
            <a:r>
              <a:rPr lang="ru-RU" altLang="ru-RU" sz="2400" b="1" dirty="0">
                <a:solidFill>
                  <a:srgbClr val="871F03"/>
                </a:solidFill>
              </a:rPr>
              <a:t>«Об образовании в Российской Федерации»</a:t>
            </a:r>
          </a:p>
        </p:txBody>
      </p:sp>
      <p:sp>
        <p:nvSpPr>
          <p:cNvPr id="19472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US" altLang="ru-RU" sz="1200">
              <a:ea typeface="Microsoft YaHei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9" name="Text Box 9"/>
          <p:cNvSpPr txBox="1">
            <a:spLocks noChangeArrowheads="1"/>
          </p:cNvSpPr>
          <p:nvPr/>
        </p:nvSpPr>
        <p:spPr bwMode="auto">
          <a:xfrm>
            <a:off x="323850" y="620688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Уровни профессионального образования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655245" y="5301208"/>
            <a:ext cx="4244975" cy="11079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 smtClean="0"/>
              <a:t>Различие между целевым обучением и приемом </a:t>
            </a:r>
          </a:p>
          <a:p>
            <a:pPr algn="ctr"/>
            <a:r>
              <a:rPr lang="ru-RU" altLang="ru-RU" sz="2200" dirty="0" smtClean="0"/>
              <a:t>на целевое обучение</a:t>
            </a:r>
            <a:endParaRPr lang="ru-RU" altLang="ru-RU" sz="2200" dirty="0"/>
          </a:p>
        </p:txBody>
      </p:sp>
      <p:cxnSp>
        <p:nvCxnSpPr>
          <p:cNvPr id="17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3995936" y="4760785"/>
            <a:ext cx="2354285" cy="54042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" name="Прямая со стрелкой 54"/>
          <p:cNvCxnSpPr>
            <a:cxnSpLocks noChangeShapeType="1"/>
          </p:cNvCxnSpPr>
          <p:nvPr/>
        </p:nvCxnSpPr>
        <p:spPr bwMode="auto">
          <a:xfrm flipV="1">
            <a:off x="7128157" y="3519687"/>
            <a:ext cx="0" cy="187637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95760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Целевое </a:t>
            </a:r>
            <a:r>
              <a:rPr lang="ru-RU" altLang="ru-RU" sz="2800" b="1" dirty="0" smtClean="0"/>
              <a:t>обучение</a:t>
            </a:r>
          </a:p>
          <a:p>
            <a:pPr algn="ctr"/>
            <a:endParaRPr lang="ru-RU" altLang="ru-RU" sz="2800" b="1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4716017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Прием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на целевое обучение </a:t>
            </a:r>
            <a:endParaRPr lang="ru-RU" sz="2800" b="1" dirty="0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395760" y="2688690"/>
            <a:ext cx="4104232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Высшее </a:t>
            </a:r>
          </a:p>
          <a:p>
            <a:pPr algn="ctr"/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95760" y="3519687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Среднее профессиональное </a:t>
            </a:r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711405" y="2693274"/>
            <a:ext cx="4104232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Высшее </a:t>
            </a:r>
          </a:p>
          <a:p>
            <a:pPr algn="ctr"/>
            <a:r>
              <a:rPr lang="ru-RU" altLang="ru-RU" sz="2400" dirty="0" smtClean="0"/>
              <a:t>образование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2496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ext Box 9"/>
          <p:cNvSpPr txBox="1">
            <a:spLocks noChangeArrowheads="1"/>
          </p:cNvSpPr>
          <p:nvPr/>
        </p:nvSpPr>
        <p:spPr bwMode="auto">
          <a:xfrm>
            <a:off x="395760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800" b="1" dirty="0"/>
              <a:t>Целевое </a:t>
            </a:r>
            <a:r>
              <a:rPr lang="ru-RU" altLang="ru-RU" sz="2800" b="1" dirty="0" smtClean="0"/>
              <a:t>обучение</a:t>
            </a:r>
          </a:p>
          <a:p>
            <a:pPr algn="ctr"/>
            <a:endParaRPr lang="ru-RU" altLang="ru-RU" sz="2800" b="1" dirty="0"/>
          </a:p>
        </p:txBody>
      </p:sp>
      <p:sp>
        <p:nvSpPr>
          <p:cNvPr id="113666" name="Text Box 9"/>
          <p:cNvSpPr txBox="1">
            <a:spLocks noChangeArrowheads="1"/>
          </p:cNvSpPr>
          <p:nvPr/>
        </p:nvSpPr>
        <p:spPr bwMode="auto">
          <a:xfrm>
            <a:off x="4716017" y="1746682"/>
            <a:ext cx="4104232" cy="95410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Прием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 b="1" dirty="0" smtClean="0"/>
              <a:t>на целевое обучение </a:t>
            </a:r>
            <a:endParaRPr lang="ru-RU" sz="2800" b="1" dirty="0"/>
          </a:p>
        </p:txBody>
      </p:sp>
      <p:sp>
        <p:nvSpPr>
          <p:cNvPr id="113669" name="Text Box 9"/>
          <p:cNvSpPr txBox="1">
            <a:spLocks noChangeArrowheads="1"/>
          </p:cNvSpPr>
          <p:nvPr/>
        </p:nvSpPr>
        <p:spPr bwMode="auto">
          <a:xfrm>
            <a:off x="323850" y="453857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Соотношение целевого обучения </a:t>
            </a:r>
          </a:p>
          <a:p>
            <a:r>
              <a:rPr lang="ru-RU" altLang="ru-RU" sz="2400" b="1" dirty="0" smtClean="0">
                <a:solidFill>
                  <a:srgbClr val="7B0F19"/>
                </a:solidFill>
                <a:cs typeface="Arial" charset="0"/>
              </a:rPr>
              <a:t>с бюджетным и платным обучением</a:t>
            </a:r>
          </a:p>
        </p:txBody>
      </p:sp>
      <p:sp>
        <p:nvSpPr>
          <p:cNvPr id="113670" name="Text Box 9"/>
          <p:cNvSpPr txBox="1">
            <a:spLocks noChangeArrowheads="1"/>
          </p:cNvSpPr>
          <p:nvPr/>
        </p:nvSpPr>
        <p:spPr bwMode="auto">
          <a:xfrm>
            <a:off x="395760" y="2708920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Бюджетное обучение </a:t>
            </a:r>
          </a:p>
          <a:p>
            <a:pPr algn="ctr"/>
            <a:r>
              <a:rPr lang="ru-RU" altLang="ru-RU" sz="2400" dirty="0" smtClean="0"/>
              <a:t>(в рамках контрольных цифр приема)</a:t>
            </a:r>
            <a:endParaRPr lang="ru-RU" altLang="ru-RU" sz="2400" dirty="0"/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716016" y="2709366"/>
            <a:ext cx="4104232" cy="1200329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Бюджетное обучение </a:t>
            </a:r>
          </a:p>
          <a:p>
            <a:pPr algn="ctr"/>
            <a:r>
              <a:rPr lang="ru-RU" altLang="ru-RU" sz="2400" dirty="0" smtClean="0"/>
              <a:t>(в рамках контрольных цифр приема)</a:t>
            </a:r>
            <a:endParaRPr lang="ru-RU" altLang="ru-RU" sz="2400" dirty="0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5334" y="3909249"/>
            <a:ext cx="4104232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 smtClean="0"/>
              <a:t>Платное обучение </a:t>
            </a:r>
          </a:p>
          <a:p>
            <a:pPr algn="ctr"/>
            <a:r>
              <a:rPr lang="ru-RU" altLang="ru-RU" sz="2400" dirty="0" smtClean="0"/>
              <a:t>(за счет средств физических </a:t>
            </a:r>
          </a:p>
          <a:p>
            <a:pPr algn="ctr"/>
            <a:r>
              <a:rPr lang="ru-RU" altLang="ru-RU" sz="2400" dirty="0" smtClean="0"/>
              <a:t>и юридических лиц)</a:t>
            </a:r>
            <a:endParaRPr lang="ru-RU" alt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55245" y="5301208"/>
            <a:ext cx="4244975" cy="11079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 smtClean="0"/>
              <a:t>Различие между целевым обучением и приемом </a:t>
            </a:r>
          </a:p>
          <a:p>
            <a:pPr algn="ctr"/>
            <a:r>
              <a:rPr lang="ru-RU" altLang="ru-RU" sz="2200" dirty="0" smtClean="0"/>
              <a:t>на целевое обучение</a:t>
            </a:r>
            <a:endParaRPr lang="ru-RU" altLang="ru-RU" sz="2200" dirty="0"/>
          </a:p>
        </p:txBody>
      </p:sp>
      <p:cxnSp>
        <p:nvCxnSpPr>
          <p:cNvPr id="11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4509567" y="4941168"/>
            <a:ext cx="1840654" cy="454889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2" name="Прямая со стрелкой 54"/>
          <p:cNvCxnSpPr>
            <a:cxnSpLocks noChangeShapeType="1"/>
          </p:cNvCxnSpPr>
          <p:nvPr/>
        </p:nvCxnSpPr>
        <p:spPr bwMode="auto">
          <a:xfrm flipV="1">
            <a:off x="6768132" y="3909249"/>
            <a:ext cx="360025" cy="148680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6767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9"/>
          <p:cNvSpPr txBox="1">
            <a:spLocks noChangeArrowheads="1"/>
          </p:cNvSpPr>
          <p:nvPr/>
        </p:nvSpPr>
        <p:spPr bwMode="auto">
          <a:xfrm>
            <a:off x="292100" y="332656"/>
            <a:ext cx="84963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 dirty="0">
                <a:solidFill>
                  <a:srgbClr val="7B0F19"/>
                </a:solidFill>
                <a:cs typeface="Arial" charset="0"/>
              </a:rPr>
              <a:t>Кто может быть заказчиком </a:t>
            </a:r>
            <a:endParaRPr lang="ru-RU" altLang="ru-RU" sz="2400" b="1" dirty="0" smtClean="0">
              <a:solidFill>
                <a:srgbClr val="7B0F19"/>
              </a:solidFill>
              <a:cs typeface="Arial" charset="0"/>
            </a:endParaRPr>
          </a:p>
          <a:p>
            <a:r>
              <a:rPr lang="ru-RU" altLang="ru-RU" sz="2400" b="1" u="sng" dirty="0" smtClean="0">
                <a:solidFill>
                  <a:srgbClr val="7B0F19"/>
                </a:solidFill>
                <a:cs typeface="Arial" charset="0"/>
              </a:rPr>
              <a:t>целевого обучения</a:t>
            </a:r>
            <a:endParaRPr lang="ru-RU" altLang="ru-RU" sz="2400" b="1" dirty="0">
              <a:solidFill>
                <a:srgbClr val="7B0F19"/>
              </a:solidFill>
            </a:endParaRPr>
          </a:p>
        </p:txBody>
      </p:sp>
      <p:sp>
        <p:nvSpPr>
          <p:cNvPr id="114692" name="Text Box 9"/>
          <p:cNvSpPr txBox="1">
            <a:spLocks noChangeArrowheads="1"/>
          </p:cNvSpPr>
          <p:nvPr/>
        </p:nvSpPr>
        <p:spPr bwMode="auto">
          <a:xfrm>
            <a:off x="292100" y="1556792"/>
            <a:ext cx="424815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Целевое </a:t>
            </a:r>
            <a:r>
              <a:rPr lang="ru-RU" altLang="ru-RU" sz="2400" b="1" dirty="0" smtClean="0"/>
              <a:t>обучение</a:t>
            </a:r>
          </a:p>
          <a:p>
            <a:pPr algn="ctr"/>
            <a:endParaRPr lang="ru-RU" altLang="ru-RU" sz="2400" b="1" dirty="0"/>
          </a:p>
        </p:txBody>
      </p:sp>
      <p:sp>
        <p:nvSpPr>
          <p:cNvPr id="114693" name="Text Box 9"/>
          <p:cNvSpPr txBox="1">
            <a:spLocks noChangeArrowheads="1"/>
          </p:cNvSpPr>
          <p:nvPr/>
        </p:nvSpPr>
        <p:spPr bwMode="auto">
          <a:xfrm>
            <a:off x="4540251" y="1556792"/>
            <a:ext cx="4389030" cy="830997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Прием </a:t>
            </a:r>
            <a:endParaRPr lang="ru-RU" altLang="ru-RU" sz="2400" b="1" dirty="0" smtClean="0"/>
          </a:p>
          <a:p>
            <a:pPr algn="ctr"/>
            <a:r>
              <a:rPr lang="ru-RU" altLang="ru-RU" sz="2400" b="1" dirty="0" smtClean="0"/>
              <a:t>на целевое </a:t>
            </a:r>
            <a:r>
              <a:rPr lang="ru-RU" altLang="ru-RU" sz="2400" b="1" dirty="0"/>
              <a:t>обучение</a:t>
            </a:r>
          </a:p>
        </p:txBody>
      </p:sp>
      <p:sp>
        <p:nvSpPr>
          <p:cNvPr id="114696" name="Text Box 9"/>
          <p:cNvSpPr txBox="1">
            <a:spLocks noChangeArrowheads="1"/>
          </p:cNvSpPr>
          <p:nvPr/>
        </p:nvSpPr>
        <p:spPr bwMode="auto">
          <a:xfrm>
            <a:off x="292100" y="2414077"/>
            <a:ext cx="4248150" cy="156966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Все </a:t>
            </a:r>
            <a:endParaRPr lang="ru-RU" altLang="ru-RU" sz="2400" dirty="0" smtClean="0"/>
          </a:p>
          <a:p>
            <a:pPr algn="ctr"/>
            <a:r>
              <a:rPr lang="ru-RU" altLang="ru-RU" sz="2400" dirty="0" smtClean="0"/>
              <a:t>юридические лица </a:t>
            </a:r>
          </a:p>
          <a:p>
            <a:pPr algn="ctr"/>
            <a:r>
              <a:rPr lang="ru-RU" altLang="ru-RU" sz="2400" dirty="0" smtClean="0"/>
              <a:t>и индивидуальные предприниматели</a:t>
            </a:r>
            <a:endParaRPr lang="ru-RU" altLang="ru-RU" sz="2400" dirty="0"/>
          </a:p>
        </p:txBody>
      </p:sp>
      <p:sp>
        <p:nvSpPr>
          <p:cNvPr id="114698" name="Text Box 9"/>
          <p:cNvSpPr txBox="1">
            <a:spLocks noChangeArrowheads="1"/>
          </p:cNvSpPr>
          <p:nvPr/>
        </p:nvSpPr>
        <p:spPr bwMode="auto">
          <a:xfrm>
            <a:off x="4540251" y="2414077"/>
            <a:ext cx="4389030" cy="1554272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/>
              <a:t>Юридические лица </a:t>
            </a:r>
            <a:endParaRPr lang="ru-RU" altLang="ru-RU" sz="2400" dirty="0" smtClean="0"/>
          </a:p>
          <a:p>
            <a:pPr algn="ctr"/>
            <a:r>
              <a:rPr lang="ru-RU" altLang="ru-RU" sz="3200" b="1" u="sng" dirty="0" smtClean="0"/>
              <a:t>с государственным участием</a:t>
            </a:r>
          </a:p>
          <a:p>
            <a:pPr algn="ctr"/>
            <a:endParaRPr lang="ru-RU" altLang="ru-RU" sz="700" b="1" u="sng" dirty="0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804025" y="0"/>
            <a:ext cx="23399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1200"/>
              <a:t>Целевое обучение</a:t>
            </a:r>
            <a:r>
              <a:rPr lang="ru-RU" altLang="ru-RU" sz="1200">
                <a:ea typeface="Microsoft YaHei"/>
                <a:cs typeface="Arial" charset="0"/>
              </a:rPr>
              <a:t>       </a:t>
            </a:r>
            <a:fld id="{7C2FF9AD-A84B-4019-8FE8-83FD93245E2C}" type="slidenum">
              <a:rPr lang="en-US" altLang="ru-RU" sz="1200">
                <a:ea typeface="Microsoft YaHei"/>
                <a:cs typeface="Arial" charset="0"/>
              </a:rPr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altLang="ru-RU" sz="1200">
              <a:ea typeface="Microsoft YaHei"/>
              <a:cs typeface="Arial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2343249" y="4757608"/>
            <a:ext cx="4244975" cy="110799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200" dirty="0" smtClean="0"/>
              <a:t>Различие между целевым обучением и приемом </a:t>
            </a:r>
          </a:p>
          <a:p>
            <a:pPr algn="ctr"/>
            <a:r>
              <a:rPr lang="ru-RU" altLang="ru-RU" sz="2200" dirty="0" smtClean="0"/>
              <a:t>на целевое обучение</a:t>
            </a:r>
            <a:endParaRPr lang="ru-RU" altLang="ru-RU" sz="2200" dirty="0"/>
          </a:p>
        </p:txBody>
      </p:sp>
      <p:cxnSp>
        <p:nvCxnSpPr>
          <p:cNvPr id="17" name="Прямая со стрелкой 54"/>
          <p:cNvCxnSpPr>
            <a:cxnSpLocks noChangeShapeType="1"/>
          </p:cNvCxnSpPr>
          <p:nvPr/>
        </p:nvCxnSpPr>
        <p:spPr bwMode="auto">
          <a:xfrm flipH="1" flipV="1">
            <a:off x="3545409" y="4308336"/>
            <a:ext cx="695969" cy="4548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8" name="Прямая со стрелкой 54"/>
          <p:cNvCxnSpPr>
            <a:cxnSpLocks noChangeShapeType="1"/>
          </p:cNvCxnSpPr>
          <p:nvPr/>
        </p:nvCxnSpPr>
        <p:spPr bwMode="auto">
          <a:xfrm flipV="1">
            <a:off x="4745434" y="4293096"/>
            <a:ext cx="1043974" cy="47012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grpSp>
        <p:nvGrpSpPr>
          <p:cNvPr id="20" name="Группа 22"/>
          <p:cNvGrpSpPr>
            <a:grpSpLocks/>
          </p:cNvGrpSpPr>
          <p:nvPr/>
        </p:nvGrpSpPr>
        <p:grpSpPr bwMode="auto">
          <a:xfrm>
            <a:off x="168275" y="6688138"/>
            <a:ext cx="2346325" cy="71437"/>
            <a:chOff x="2857500" y="5805488"/>
            <a:chExt cx="5929313" cy="144462"/>
          </a:xfrm>
        </p:grpSpPr>
        <p:cxnSp>
          <p:nvCxnSpPr>
            <p:cNvPr id="21" name="Прямая соединительная линия 20"/>
            <p:cNvCxnSpPr/>
            <p:nvPr/>
          </p:nvCxnSpPr>
          <p:spPr bwMode="auto">
            <a:xfrm>
              <a:off x="2857500" y="5805488"/>
              <a:ext cx="5644483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 bwMode="auto">
            <a:xfrm>
              <a:off x="3001922" y="5876114"/>
              <a:ext cx="5640470" cy="3209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 bwMode="auto">
            <a:xfrm>
              <a:off x="3142333" y="5949950"/>
              <a:ext cx="5644480" cy="0"/>
            </a:xfrm>
            <a:prstGeom prst="line">
              <a:avLst/>
            </a:prstGeom>
            <a:ln w="28575">
              <a:solidFill>
                <a:srgbClr val="7B0F1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99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2645</Words>
  <Application>Microsoft Office PowerPoint</Application>
  <PresentationFormat>Экран (4:3)</PresentationFormat>
  <Paragraphs>558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Тема Office</vt:lpstr>
      <vt:lpstr>  Прием на целевое обучение  по образовательным программам высшего образования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PK_PC_2</cp:lastModifiedBy>
  <cp:revision>309</cp:revision>
  <cp:lastPrinted>2016-09-20T12:21:03Z</cp:lastPrinted>
  <dcterms:created xsi:type="dcterms:W3CDTF">2016-09-04T16:12:13Z</dcterms:created>
  <dcterms:modified xsi:type="dcterms:W3CDTF">2019-10-08T12:12:27Z</dcterms:modified>
</cp:coreProperties>
</file>