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5" r:id="rId10"/>
    <p:sldId id="264" r:id="rId11"/>
    <p:sldId id="267" r:id="rId12"/>
    <p:sldId id="268" r:id="rId13"/>
    <p:sldId id="266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1ECCE-41FA-43F4-BD1F-148116A3D5B6}" type="datetimeFigureOut">
              <a:rPr lang="ru-RU"/>
              <a:pPr>
                <a:defRPr/>
              </a:pPr>
              <a:t>07.05.2014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6D8FE-6519-477C-B0BB-F8F993A4AA1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FFF00-29DF-439D-BAEA-6E8A780B2A72}" type="datetimeFigureOut">
              <a:rPr lang="ru-RU"/>
              <a:pPr>
                <a:defRPr/>
              </a:pPr>
              <a:t>07.05.2014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F36F6-0197-4F08-BE15-07F9B2AA10C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C4D40-66D4-4216-AC94-4E06F7DFB561}" type="datetimeFigureOut">
              <a:rPr lang="ru-RU"/>
              <a:pPr>
                <a:defRPr/>
              </a:pPr>
              <a:t>07.05.2014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B602A-C04A-41A8-BFD6-23C1052D021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EAC7A-9C10-4594-9B4A-2514321D22D5}" type="datetimeFigureOut">
              <a:rPr lang="ru-RU"/>
              <a:pPr>
                <a:defRPr/>
              </a:pPr>
              <a:t>07.05.2014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3F431-37A2-4D99-B563-3B9B37F1A9D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D9671-6A3F-4345-90E5-AF1F15E4AB1D}" type="datetimeFigureOut">
              <a:rPr lang="ru-RU"/>
              <a:pPr>
                <a:defRPr/>
              </a:pPr>
              <a:t>07.05.2014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8F7A8-5F0C-42FC-A0E2-477808A90DC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D5FF6-70E9-43DF-8AE4-EEADDDBE9160}" type="datetimeFigureOut">
              <a:rPr lang="ru-RU"/>
              <a:pPr>
                <a:defRPr/>
              </a:pPr>
              <a:t>07.05.2014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1B999-28BD-4B0F-9DCF-5890D7B7262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73FD5-3ED9-40F0-8163-632DED688B52}" type="datetimeFigureOut">
              <a:rPr lang="ru-RU"/>
              <a:pPr>
                <a:defRPr/>
              </a:pPr>
              <a:t>07.05.2014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EB05A-A557-47CD-8188-21CF45DB563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6C820-AD3B-4FF2-9B31-9BB0A19A3DF7}" type="datetimeFigureOut">
              <a:rPr lang="ru-RU"/>
              <a:pPr>
                <a:defRPr/>
              </a:pPr>
              <a:t>07.05.2014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3F99E-E10A-4297-BCC4-01B722FF799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DF2D3-B911-46DF-8F13-361774D44258}" type="datetimeFigureOut">
              <a:rPr lang="ru-RU"/>
              <a:pPr>
                <a:defRPr/>
              </a:pPr>
              <a:t>07.05.2014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5D706-5AFF-4924-B7BC-BDA18E26494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14107-6800-4508-9C1A-D269951A1552}" type="datetimeFigureOut">
              <a:rPr lang="ru-RU"/>
              <a:pPr>
                <a:defRPr/>
              </a:pPr>
              <a:t>07.05.2014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1CB34-020D-4EE7-88FA-3F5A75C0DA4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622E9-9614-4F4F-BB15-E1F229664EFD}" type="datetimeFigureOut">
              <a:rPr lang="ru-RU"/>
              <a:pPr>
                <a:defRPr/>
              </a:pPr>
              <a:t>07.05.2014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443D1-D9EF-4329-9491-69CDD0C8BE2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C4308FA-9E3C-4C45-B552-1EAD434D4B2A}" type="datetimeFigureOut">
              <a:rPr lang="ru-RU"/>
              <a:pPr>
                <a:defRPr/>
              </a:pPr>
              <a:t>07.05.2014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DC49194-CDA3-4055-ABAA-1F3B01016A1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«Название проекта»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ФИО студент, магистр, аспират.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ФИО </a:t>
            </a:r>
            <a:r>
              <a:rPr lang="ru-RU" smtClean="0"/>
              <a:t>научного руководителя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84213" y="1052513"/>
            <a:ext cx="7772400" cy="14700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dirty="0">
                <a:latin typeface="+mj-lt"/>
                <a:ea typeface="+mj-ea"/>
                <a:cs typeface="+mj-cs"/>
              </a:rPr>
              <a:t>«УМНИК» - </a:t>
            </a:r>
            <a:r>
              <a:rPr lang="ru-RU" sz="4400" dirty="0" smtClean="0">
                <a:latin typeface="+mj-lt"/>
                <a:ea typeface="+mj-ea"/>
                <a:cs typeface="+mj-cs"/>
              </a:rPr>
              <a:t>2014</a:t>
            </a:r>
            <a:endParaRPr lang="ru-RU" sz="4400" dirty="0">
              <a:latin typeface="+mj-lt"/>
              <a:ea typeface="+mj-ea"/>
              <a:cs typeface="+mj-cs"/>
            </a:endParaRPr>
          </a:p>
        </p:txBody>
      </p:sp>
      <p:pic>
        <p:nvPicPr>
          <p:cNvPr id="13316" name="Рисунок 1" descr="фонд рис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549275"/>
            <a:ext cx="64008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404813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Партнеры, заинтересованные организации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Укажите кому потенциально интересен Ваш проект, кто готов оказать поддержку его развитию, кто готов предоставить дополнительные ресурсы (оборудование, финансы, помещение, комплектующие, образцы). При наличии продемонстрируйте имеющиеся намерения в виде письма от организации.</a:t>
            </a:r>
          </a:p>
          <a:p>
            <a:endParaRPr lang="ru-RU" smtClean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95288" y="6381750"/>
            <a:ext cx="8229600" cy="277813"/>
          </a:xfrm>
          <a:prstGeom prst="rect">
            <a:avLst/>
          </a:prstGeom>
        </p:spPr>
        <p:txBody>
          <a:bodyPr anchor="ctr">
            <a:normAutofit fontScale="75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dirty="0">
                <a:latin typeface="+mj-lt"/>
                <a:ea typeface="+mj-ea"/>
                <a:cs typeface="+mj-cs"/>
              </a:rPr>
              <a:t>При оформлении данного слайда используйте иллюстрации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 fontAlgn="auto">
              <a:spcAft>
                <a:spcPts val="0"/>
              </a:spcAft>
              <a:defRPr/>
            </a:pPr>
            <a:r>
              <a:rPr lang="ru-RU" sz="3000" dirty="0"/>
              <a:t>Смета на закупку материалов и </a:t>
            </a:r>
            <a:r>
              <a:rPr lang="ru-RU" sz="3000" dirty="0" smtClean="0"/>
              <a:t>оборудования</a:t>
            </a:r>
            <a:endParaRPr lang="ru-RU" sz="3000" dirty="0"/>
          </a:p>
        </p:txBody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latin typeface="Arial" charset="0"/>
              </a:rPr>
              <a:t>Указать перечень оборудования и его стоимость, которое Вы планируете закупить для реализации Вашего проекта.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latin typeface="Arial" charset="0"/>
              </a:rPr>
              <a:t>Команда проекта</a:t>
            </a:r>
          </a:p>
        </p:txBody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latin typeface="Arial" charset="0"/>
              </a:rPr>
              <a:t>Указать команду проекта и роль каждого члена команды в реализации проекта.</a:t>
            </a:r>
          </a:p>
        </p:txBody>
      </p:sp>
    </p:spTree>
    <p:extLst>
      <p:ext uri="{BB962C8B-B14F-4D97-AF65-F5344CB8AC3E}">
        <p14:creationId xmlns:p14="http://schemas.microsoft.com/office/powerpoint/2010/main" xmlns="" val="99693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Содержимое 2"/>
          <p:cNvSpPr>
            <a:spLocks noGrp="1"/>
          </p:cNvSpPr>
          <p:nvPr>
            <p:ph idx="1"/>
          </p:nvPr>
        </p:nvSpPr>
        <p:spPr>
          <a:xfrm>
            <a:off x="468313" y="2133600"/>
            <a:ext cx="8229600" cy="204470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mtClean="0"/>
              <a:t>Спасибо за внимание!</a:t>
            </a:r>
          </a:p>
          <a:p>
            <a:pPr algn="ctr">
              <a:buFont typeface="Arial" charset="0"/>
              <a:buNone/>
            </a:pPr>
            <a:r>
              <a:rPr lang="ru-RU" smtClean="0"/>
              <a:t>ФИО </a:t>
            </a:r>
          </a:p>
          <a:p>
            <a:pPr algn="ctr">
              <a:buFont typeface="Arial" charset="0"/>
              <a:buNone/>
            </a:pPr>
            <a:r>
              <a:rPr lang="ru-RU" smtClean="0"/>
              <a:t>контакты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презентации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Актуальность идеи (проблематика)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Предлагаемое решение (Конечный продукт)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Обоснование научной новизны проекта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/>
              <a:t>Техническая </a:t>
            </a:r>
            <a:r>
              <a:rPr lang="ru-RU" dirty="0" smtClean="0"/>
              <a:t>значимость (преимущества перед существующими аналогами)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Перспектива </a:t>
            </a:r>
            <a:r>
              <a:rPr lang="ru-RU" dirty="0"/>
              <a:t>коммерциализации результата </a:t>
            </a:r>
            <a:r>
              <a:rPr lang="ru-RU" dirty="0" smtClean="0"/>
              <a:t>НИОКР (Сферы применения и конкретный потребитель)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План реализации проекта 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Защита прав на интеллектуальную собственность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Партнеры, заинтересованные организации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Смета на закупку материалов и </a:t>
            </a:r>
            <a:r>
              <a:rPr lang="ru-RU" dirty="0" smtClean="0"/>
              <a:t>оборудования</a:t>
            </a:r>
            <a:endParaRPr lang="ru-RU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Команда проекта</a:t>
            </a: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Актуальность идеи (проблематика)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Обозначьте наличие и уровень существующей проблемы, на решение которой направлена Ваша идея. Идея, сформулированная в проекте, должна иметь  значение для решения современных проблем и задач как в отдельном регионе, так и в России в целом.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95288" y="6381750"/>
            <a:ext cx="8229600" cy="277813"/>
          </a:xfrm>
          <a:prstGeom prst="rect">
            <a:avLst/>
          </a:prstGeom>
        </p:spPr>
        <p:txBody>
          <a:bodyPr anchor="ctr">
            <a:normAutofit fontScale="75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dirty="0">
                <a:latin typeface="+mj-lt"/>
                <a:ea typeface="+mj-ea"/>
                <a:cs typeface="+mj-cs"/>
              </a:rPr>
              <a:t>При оформлении данного слайда используйте иллюстрации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Предлагаемое решение (Конечный продукт)</a:t>
            </a:r>
            <a:endParaRPr lang="ru-RU" dirty="0"/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Дайте информацию по продукту, который Вы будете создавать и реализовывать. Используйте фотографии продукта и/или схемы, поясняющие ключевые инновационные моменты продукта.  Если есть возможность, во время выступления покажите лабораторный образец или макет.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95288" y="6381750"/>
            <a:ext cx="8229600" cy="277813"/>
          </a:xfrm>
          <a:prstGeom prst="rect">
            <a:avLst/>
          </a:prstGeom>
        </p:spPr>
        <p:txBody>
          <a:bodyPr anchor="ctr">
            <a:normAutofit fontScale="75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dirty="0">
                <a:latin typeface="+mj-lt"/>
                <a:ea typeface="+mj-ea"/>
                <a:cs typeface="+mj-cs"/>
              </a:rPr>
              <a:t>При оформлении данного слайда используйте иллюстрации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Обоснование научной новизны проекта</a:t>
            </a:r>
            <a:endParaRPr lang="ru-RU" dirty="0"/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Отразите научные исследования, в результате которых возникла идея, а также условия, необходимые для ее реализации. Поясните, имеете ли Вы доступ к оборудованию для проведения НИОКР, экспериментальную базу для проведения испытаний.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95288" y="6381750"/>
            <a:ext cx="8229600" cy="277813"/>
          </a:xfrm>
          <a:prstGeom prst="rect">
            <a:avLst/>
          </a:prstGeom>
        </p:spPr>
        <p:txBody>
          <a:bodyPr anchor="ctr">
            <a:normAutofit fontScale="75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dirty="0">
                <a:latin typeface="+mj-lt"/>
                <a:ea typeface="+mj-ea"/>
                <a:cs typeface="+mj-cs"/>
              </a:rPr>
              <a:t>При оформлении данного слайда используйте иллюстрации (схемы, формулы)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274638"/>
            <a:ext cx="8785225" cy="17145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Техническая значимость (преимущества перед существующими аналогами)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468313" y="1773238"/>
            <a:ext cx="8229600" cy="4525962"/>
          </a:xfrm>
        </p:spPr>
        <p:txBody>
          <a:bodyPr/>
          <a:lstStyle/>
          <a:p>
            <a:r>
              <a:rPr lang="ru-RU" smtClean="0"/>
              <a:t>Представьте сравнительный анализ Вашего продукта с существующими аналогичными способами решения проблемы, обозначьте Ваши преимущества и недостатки, отметьте  в чем проявляется решающее влияние Вашей идеи на современную технику и технологии.</a:t>
            </a:r>
          </a:p>
          <a:p>
            <a:pPr>
              <a:buFont typeface="Arial" charset="0"/>
              <a:buNone/>
            </a:pPr>
            <a:endParaRPr lang="ru-RU" smtClean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95288" y="6381750"/>
            <a:ext cx="8229600" cy="277813"/>
          </a:xfrm>
          <a:prstGeom prst="rect">
            <a:avLst/>
          </a:prstGeom>
        </p:spPr>
        <p:txBody>
          <a:bodyPr anchor="ctr">
            <a:normAutofit fontScale="75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dirty="0">
                <a:latin typeface="+mj-lt"/>
                <a:ea typeface="+mj-ea"/>
                <a:cs typeface="+mj-cs"/>
              </a:rPr>
              <a:t>При оформлении данного слайда используйте иллюстрации (таблицу)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620713"/>
            <a:ext cx="8785225" cy="11382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Перспектива коммерциализации результата НИОКР (Сферы применения и конкретный потребитель)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>
          <a:xfrm>
            <a:off x="179388" y="2060575"/>
            <a:ext cx="8507412" cy="3313113"/>
          </a:xfrm>
        </p:spPr>
        <p:txBody>
          <a:bodyPr/>
          <a:lstStyle/>
          <a:p>
            <a:r>
              <a:rPr lang="ru-RU" sz="2800" smtClean="0"/>
              <a:t>Представьте результаты оценки рынка для создаваемого продукта. Обозначьте потенциального потребителя, наличие рисков коммерциализации и мер их снижения, наличие конкурентов, дайте информацию о ценах на Ваш продукт и на продукцию конкурентов, укажите себестоимость Вашего продукта, объем рынка.</a:t>
            </a:r>
          </a:p>
          <a:p>
            <a:pPr>
              <a:buFont typeface="Arial" charset="0"/>
              <a:buNone/>
            </a:pPr>
            <a:endParaRPr lang="ru-RU" smtClean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5288" y="6381750"/>
            <a:ext cx="8229600" cy="277813"/>
          </a:xfrm>
          <a:prstGeom prst="rect">
            <a:avLst/>
          </a:prstGeom>
        </p:spPr>
        <p:txBody>
          <a:bodyPr anchor="ctr">
            <a:normAutofit fontScale="75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dirty="0">
                <a:latin typeface="+mj-lt"/>
                <a:ea typeface="+mj-ea"/>
                <a:cs typeface="+mj-cs"/>
              </a:rPr>
              <a:t>При оформлении данного слайда используйте иллюстрации (фото)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План реализации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0482" name="Содержимое 2"/>
          <p:cNvSpPr>
            <a:spLocks noGrp="1"/>
          </p:cNvSpPr>
          <p:nvPr>
            <p:ph idx="1"/>
          </p:nvPr>
        </p:nvSpPr>
        <p:spPr>
          <a:xfrm>
            <a:off x="250825" y="1557338"/>
            <a:ext cx="8435975" cy="4568825"/>
          </a:xfrm>
        </p:spPr>
        <p:txBody>
          <a:bodyPr/>
          <a:lstStyle/>
          <a:p>
            <a:r>
              <a:rPr lang="ru-RU" smtClean="0"/>
              <a:t>Представьте план реализации идеи в конечный продукт, т.е. от начальной стадии (идеи) до готового продукта (работоспособной технологии) с указанием временных и финансовых затрат. Кратко обозначьте направление использования инвестиций.</a:t>
            </a:r>
          </a:p>
          <a:p>
            <a:pPr>
              <a:buFont typeface="Arial" charset="0"/>
              <a:buNone/>
            </a:pPr>
            <a:endParaRPr lang="ru-RU" smtClean="0"/>
          </a:p>
          <a:p>
            <a:endParaRPr lang="ru-RU" smtClean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95288" y="6381750"/>
            <a:ext cx="8229600" cy="277813"/>
          </a:xfrm>
          <a:prstGeom prst="rect">
            <a:avLst/>
          </a:prstGeom>
        </p:spPr>
        <p:txBody>
          <a:bodyPr anchor="ctr">
            <a:normAutofit fontScale="75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dirty="0">
                <a:latin typeface="+mj-lt"/>
                <a:ea typeface="+mj-ea"/>
                <a:cs typeface="+mj-cs"/>
              </a:rPr>
              <a:t>При оформлении данного слайда используйте иллюстрации (таблицу)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Защита прав на интеллектуальную собственность</a:t>
            </a:r>
            <a:endParaRPr lang="ru-RU" dirty="0"/>
          </a:p>
        </p:txBody>
      </p:sp>
      <p:sp>
        <p:nvSpPr>
          <p:cNvPr id="2150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Обозначьте что необходимо защитить в Вашем проекте (патент на  - способ, полезную модель, изобретение, промышленный образец; свидетельство, лицензирование, сертификация). На кого будут оформлены права на ИС. Если есть уже какие либо документы подтверждающие Ваши права на ИС  - приведите на слайде.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95288" y="6381750"/>
            <a:ext cx="8229600" cy="277813"/>
          </a:xfrm>
          <a:prstGeom prst="rect">
            <a:avLst/>
          </a:prstGeom>
        </p:spPr>
        <p:txBody>
          <a:bodyPr anchor="ctr">
            <a:normAutofit fontScale="75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dirty="0">
                <a:latin typeface="+mj-lt"/>
                <a:ea typeface="+mj-ea"/>
                <a:cs typeface="+mj-cs"/>
              </a:rPr>
              <a:t>При оформлении данного слайда используйте иллюстрации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542</Words>
  <Application>Microsoft Office PowerPoint</Application>
  <PresentationFormat>Экран (4:3)</PresentationFormat>
  <Paragraphs>46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«Название проекта»</vt:lpstr>
      <vt:lpstr>Структура презентации</vt:lpstr>
      <vt:lpstr>Актуальность идеи (проблематика) </vt:lpstr>
      <vt:lpstr>Предлагаемое решение (Конечный продукт)</vt:lpstr>
      <vt:lpstr>Обоснование научной новизны проекта</vt:lpstr>
      <vt:lpstr>Техническая значимость (преимущества перед существующими аналогами) </vt:lpstr>
      <vt:lpstr>Перспектива коммерциализации результата НИОКР (Сферы применения и конкретный потребитель) </vt:lpstr>
      <vt:lpstr>План реализации  </vt:lpstr>
      <vt:lpstr>Защита прав на интеллектуальную собственность</vt:lpstr>
      <vt:lpstr>Партнеры, заинтересованные организации </vt:lpstr>
      <vt:lpstr>Смета на закупку материалов и оборудования</vt:lpstr>
      <vt:lpstr>Команда проекта</vt:lpstr>
      <vt:lpstr>Слайд 13</vt:lpstr>
    </vt:vector>
  </TitlesOfParts>
  <Company>FASIE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проекта</dc:title>
  <dc:creator>ilushkina</dc:creator>
  <cp:lastModifiedBy>Admin</cp:lastModifiedBy>
  <cp:revision>15</cp:revision>
  <dcterms:created xsi:type="dcterms:W3CDTF">2012-03-28T05:25:26Z</dcterms:created>
  <dcterms:modified xsi:type="dcterms:W3CDTF">2014-05-07T07:40:27Z</dcterms:modified>
</cp:coreProperties>
</file>